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6.xml" ContentType="application/vnd.openxmlformats-officedocument.themeOverride+xml"/>
  <Override PartName="/ppt/charts/chart17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7.xml" ContentType="application/vnd.openxmlformats-officedocument.themeOverride+xml"/>
  <Override PartName="/ppt/charts/chart18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8.xml" ContentType="application/vnd.openxmlformats-officedocument.themeOverride+xml"/>
  <Override PartName="/ppt/charts/chart19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9.xml" ContentType="application/vnd.openxmlformats-officedocument.themeOverride+xml"/>
  <Override PartName="/ppt/charts/chart20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20.xml" ContentType="application/vnd.openxmlformats-officedocument.themeOverride+xml"/>
  <Override PartName="/ppt/charts/chart21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theme/themeOverride21.xml" ContentType="application/vnd.openxmlformats-officedocument.themeOverride+xml"/>
  <Override PartName="/ppt/charts/chart22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theme/themeOverride22.xml" ContentType="application/vnd.openxmlformats-officedocument.themeOverride+xml"/>
  <Override PartName="/ppt/charts/chart23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theme/themeOverride23.xml" ContentType="application/vnd.openxmlformats-officedocument.themeOverride+xml"/>
  <Override PartName="/ppt/charts/chart24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theme/themeOverride24.xml" ContentType="application/vnd.openxmlformats-officedocument.themeOverride+xml"/>
  <Override PartName="/ppt/charts/chart25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theme/themeOverride25.xml" ContentType="application/vnd.openxmlformats-officedocument.themeOverride+xml"/>
  <Override PartName="/ppt/charts/chart26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theme/themeOverride26.xml" ContentType="application/vnd.openxmlformats-officedocument.themeOverride+xml"/>
  <Override PartName="/ppt/charts/chart27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theme/themeOverride27.xml" ContentType="application/vnd.openxmlformats-officedocument.themeOverride+xml"/>
  <Override PartName="/ppt/charts/chart28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theme/themeOverride28.xml" ContentType="application/vnd.openxmlformats-officedocument.themeOverride+xml"/>
  <Override PartName="/ppt/charts/chart29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theme/themeOverride29.xml" ContentType="application/vnd.openxmlformats-officedocument.themeOverride+xml"/>
  <Override PartName="/ppt/charts/chart30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theme/themeOverride30.xml" ContentType="application/vnd.openxmlformats-officedocument.themeOverride+xml"/>
  <Override PartName="/ppt/charts/chart31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theme/themeOverride31.xml" ContentType="application/vnd.openxmlformats-officedocument.themeOverride+xml"/>
  <Override PartName="/ppt/charts/chart32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theme/themeOverride32.xml" ContentType="application/vnd.openxmlformats-officedocument.themeOverride+xml"/>
  <Override PartName="/ppt/charts/chart33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theme/themeOverride33.xml" ContentType="application/vnd.openxmlformats-officedocument.themeOverride+xml"/>
  <Override PartName="/ppt/charts/chart34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theme/themeOverride34.xml" ContentType="application/vnd.openxmlformats-officedocument.themeOverride+xml"/>
  <Override PartName="/ppt/charts/chart35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theme/themeOverride35.xml" ContentType="application/vnd.openxmlformats-officedocument.themeOverride+xml"/>
  <Override PartName="/ppt/charts/chart36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theme/themeOverride36.xml" ContentType="application/vnd.openxmlformats-officedocument.themeOverride+xml"/>
  <Override PartName="/ppt/charts/chart37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8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9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40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41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charts/chart42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charts/chart43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charts/chart44.xml" ContentType="application/vnd.openxmlformats-officedocument.drawingml.chart+xml"/>
  <Override PartName="/ppt/charts/style40.xml" ContentType="application/vnd.ms-office.chartstyle+xml"/>
  <Override PartName="/ppt/charts/colors40.xml" ContentType="application/vnd.ms-office.chartcolorstyle+xml"/>
  <Override PartName="/ppt/charts/chart45.xml" ContentType="application/vnd.openxmlformats-officedocument.drawingml.chart+xml"/>
  <Override PartName="/ppt/charts/style41.xml" ContentType="application/vnd.ms-office.chartstyle+xml"/>
  <Override PartName="/ppt/charts/colors41.xml" ContentType="application/vnd.ms-office.chartcolorstyle+xml"/>
  <Override PartName="/ppt/theme/themeOverride37.xml" ContentType="application/vnd.openxmlformats-officedocument.themeOverride+xml"/>
  <Override PartName="/ppt/charts/chart46.xml" ContentType="application/vnd.openxmlformats-officedocument.drawingml.chart+xml"/>
  <Override PartName="/ppt/charts/style42.xml" ContentType="application/vnd.ms-office.chartstyle+xml"/>
  <Override PartName="/ppt/charts/colors42.xml" ContentType="application/vnd.ms-office.chartcolorstyle+xml"/>
  <Override PartName="/ppt/theme/themeOverride38.xml" ContentType="application/vnd.openxmlformats-officedocument.themeOverride+xml"/>
  <Override PartName="/ppt/charts/chart47.xml" ContentType="application/vnd.openxmlformats-officedocument.drawingml.chart+xml"/>
  <Override PartName="/ppt/charts/style43.xml" ContentType="application/vnd.ms-office.chartstyle+xml"/>
  <Override PartName="/ppt/charts/colors43.xml" ContentType="application/vnd.ms-office.chartcolorstyle+xml"/>
  <Override PartName="/ppt/theme/themeOverride39.xml" ContentType="application/vnd.openxmlformats-officedocument.themeOverride+xml"/>
  <Override PartName="/ppt/charts/chart48.xml" ContentType="application/vnd.openxmlformats-officedocument.drawingml.chart+xml"/>
  <Override PartName="/ppt/charts/style44.xml" ContentType="application/vnd.ms-office.chartstyle+xml"/>
  <Override PartName="/ppt/charts/colors44.xml" ContentType="application/vnd.ms-office.chartcolorstyle+xml"/>
  <Override PartName="/ppt/theme/themeOverride40.xml" ContentType="application/vnd.openxmlformats-officedocument.themeOverride+xml"/>
  <Override PartName="/ppt/charts/chart49.xml" ContentType="application/vnd.openxmlformats-officedocument.drawingml.chart+xml"/>
  <Override PartName="/ppt/charts/style45.xml" ContentType="application/vnd.ms-office.chartstyle+xml"/>
  <Override PartName="/ppt/charts/colors45.xml" ContentType="application/vnd.ms-office.chartcolorstyle+xml"/>
  <Override PartName="/ppt/theme/themeOverride41.xml" ContentType="application/vnd.openxmlformats-officedocument.themeOverride+xml"/>
  <Override PartName="/ppt/charts/chart50.xml" ContentType="application/vnd.openxmlformats-officedocument.drawingml.chart+xml"/>
  <Override PartName="/ppt/charts/style46.xml" ContentType="application/vnd.ms-office.chartstyle+xml"/>
  <Override PartName="/ppt/charts/colors46.xml" ContentType="application/vnd.ms-office.chartcolorstyle+xml"/>
  <Override PartName="/ppt/theme/themeOverride42.xml" ContentType="application/vnd.openxmlformats-officedocument.themeOverride+xml"/>
  <Override PartName="/ppt/charts/chart51.xml" ContentType="application/vnd.openxmlformats-officedocument.drawingml.chart+xml"/>
  <Override PartName="/ppt/charts/style47.xml" ContentType="application/vnd.ms-office.chartstyle+xml"/>
  <Override PartName="/ppt/charts/colors47.xml" ContentType="application/vnd.ms-office.chartcolorstyle+xml"/>
  <Override PartName="/ppt/theme/themeOverride43.xml" ContentType="application/vnd.openxmlformats-officedocument.themeOverride+xml"/>
  <Override PartName="/ppt/charts/chart52.xml" ContentType="application/vnd.openxmlformats-officedocument.drawingml.chart+xml"/>
  <Override PartName="/ppt/charts/style48.xml" ContentType="application/vnd.ms-office.chartstyle+xml"/>
  <Override PartName="/ppt/charts/colors48.xml" ContentType="application/vnd.ms-office.chartcolorstyle+xml"/>
  <Override PartName="/ppt/theme/themeOverride44.xml" ContentType="application/vnd.openxmlformats-officedocument.themeOverride+xml"/>
  <Override PartName="/ppt/charts/chart53.xml" ContentType="application/vnd.openxmlformats-officedocument.drawingml.chart+xml"/>
  <Override PartName="/ppt/charts/style49.xml" ContentType="application/vnd.ms-office.chartstyle+xml"/>
  <Override PartName="/ppt/charts/colors49.xml" ContentType="application/vnd.ms-office.chartcolorstyle+xml"/>
  <Override PartName="/ppt/theme/themeOverride45.xml" ContentType="application/vnd.openxmlformats-officedocument.themeOverride+xml"/>
  <Override PartName="/ppt/charts/chart54.xml" ContentType="application/vnd.openxmlformats-officedocument.drawingml.chart+xml"/>
  <Override PartName="/ppt/charts/style50.xml" ContentType="application/vnd.ms-office.chartstyle+xml"/>
  <Override PartName="/ppt/charts/colors50.xml" ContentType="application/vnd.ms-office.chartcolorstyle+xml"/>
  <Override PartName="/ppt/theme/themeOverride46.xml" ContentType="application/vnd.openxmlformats-officedocument.themeOverride+xml"/>
  <Override PartName="/ppt/charts/chart55.xml" ContentType="application/vnd.openxmlformats-officedocument.drawingml.chart+xml"/>
  <Override PartName="/ppt/charts/style51.xml" ContentType="application/vnd.ms-office.chartstyle+xml"/>
  <Override PartName="/ppt/charts/colors51.xml" ContentType="application/vnd.ms-office.chartcolorstyle+xml"/>
  <Override PartName="/ppt/theme/themeOverride47.xml" ContentType="application/vnd.openxmlformats-officedocument.themeOverride+xml"/>
  <Override PartName="/ppt/charts/chart56.xml" ContentType="application/vnd.openxmlformats-officedocument.drawingml.chart+xml"/>
  <Override PartName="/ppt/charts/style52.xml" ContentType="application/vnd.ms-office.chartstyle+xml"/>
  <Override PartName="/ppt/charts/colors52.xml" ContentType="application/vnd.ms-office.chartcolorstyle+xml"/>
  <Override PartName="/ppt/theme/themeOverride48.xml" ContentType="application/vnd.openxmlformats-officedocument.themeOverride+xml"/>
  <Override PartName="/ppt/charts/chart57.xml" ContentType="application/vnd.openxmlformats-officedocument.drawingml.chart+xml"/>
  <Override PartName="/ppt/charts/style53.xml" ContentType="application/vnd.ms-office.chartstyle+xml"/>
  <Override PartName="/ppt/charts/colors53.xml" ContentType="application/vnd.ms-office.chartcolorstyle+xml"/>
  <Override PartName="/ppt/theme/themeOverride49.xml" ContentType="application/vnd.openxmlformats-officedocument.themeOverride+xml"/>
  <Override PartName="/ppt/charts/chart58.xml" ContentType="application/vnd.openxmlformats-officedocument.drawingml.chart+xml"/>
  <Override PartName="/ppt/charts/style54.xml" ContentType="application/vnd.ms-office.chartstyle+xml"/>
  <Override PartName="/ppt/charts/colors54.xml" ContentType="application/vnd.ms-office.chartcolorstyle+xml"/>
  <Override PartName="/ppt/theme/themeOverride50.xml" ContentType="application/vnd.openxmlformats-officedocument.themeOverride+xml"/>
  <Override PartName="/ppt/charts/chart59.xml" ContentType="application/vnd.openxmlformats-officedocument.drawingml.chart+xml"/>
  <Override PartName="/ppt/charts/style55.xml" ContentType="application/vnd.ms-office.chartstyle+xml"/>
  <Override PartName="/ppt/charts/colors55.xml" ContentType="application/vnd.ms-office.chartcolorstyle+xml"/>
  <Override PartName="/ppt/theme/themeOverride51.xml" ContentType="application/vnd.openxmlformats-officedocument.themeOverride+xml"/>
  <Override PartName="/ppt/charts/chart60.xml" ContentType="application/vnd.openxmlformats-officedocument.drawingml.chart+xml"/>
  <Override PartName="/ppt/charts/style56.xml" ContentType="application/vnd.ms-office.chartstyle+xml"/>
  <Override PartName="/ppt/charts/colors56.xml" ContentType="application/vnd.ms-office.chartcolorstyle+xml"/>
  <Override PartName="/ppt/theme/themeOverride52.xml" ContentType="application/vnd.openxmlformats-officedocument.themeOverride+xml"/>
  <Override PartName="/ppt/charts/chart61.xml" ContentType="application/vnd.openxmlformats-officedocument.drawingml.chart+xml"/>
  <Override PartName="/ppt/charts/style57.xml" ContentType="application/vnd.ms-office.chartstyle+xml"/>
  <Override PartName="/ppt/charts/colors57.xml" ContentType="application/vnd.ms-office.chartcolorstyle+xml"/>
  <Override PartName="/ppt/theme/themeOverride53.xml" ContentType="application/vnd.openxmlformats-officedocument.themeOverride+xml"/>
  <Override PartName="/ppt/charts/chart62.xml" ContentType="application/vnd.openxmlformats-officedocument.drawingml.chart+xml"/>
  <Override PartName="/ppt/charts/style58.xml" ContentType="application/vnd.ms-office.chartstyle+xml"/>
  <Override PartName="/ppt/charts/colors58.xml" ContentType="application/vnd.ms-office.chartcolorstyle+xml"/>
  <Override PartName="/ppt/theme/themeOverride54.xml" ContentType="application/vnd.openxmlformats-officedocument.themeOverride+xml"/>
  <Override PartName="/ppt/charts/chart63.xml" ContentType="application/vnd.openxmlformats-officedocument.drawingml.chart+xml"/>
  <Override PartName="/ppt/charts/style59.xml" ContentType="application/vnd.ms-office.chartstyle+xml"/>
  <Override PartName="/ppt/charts/colors59.xml" ContentType="application/vnd.ms-office.chartcolorstyle+xml"/>
  <Override PartName="/ppt/theme/themeOverride55.xml" ContentType="application/vnd.openxmlformats-officedocument.themeOverride+xml"/>
  <Override PartName="/ppt/charts/chart64.xml" ContentType="application/vnd.openxmlformats-officedocument.drawingml.chart+xml"/>
  <Override PartName="/ppt/charts/style60.xml" ContentType="application/vnd.ms-office.chartstyle+xml"/>
  <Override PartName="/ppt/charts/colors60.xml" ContentType="application/vnd.ms-office.chartcolorstyle+xml"/>
  <Override PartName="/ppt/theme/themeOverride56.xml" ContentType="application/vnd.openxmlformats-officedocument.themeOverride+xml"/>
  <Override PartName="/ppt/charts/chart65.xml" ContentType="application/vnd.openxmlformats-officedocument.drawingml.chart+xml"/>
  <Override PartName="/ppt/charts/style61.xml" ContentType="application/vnd.ms-office.chartstyle+xml"/>
  <Override PartName="/ppt/charts/colors61.xml" ContentType="application/vnd.ms-office.chartcolorstyle+xml"/>
  <Override PartName="/ppt/theme/themeOverride57.xml" ContentType="application/vnd.openxmlformats-officedocument.themeOverride+xml"/>
  <Override PartName="/ppt/charts/chart66.xml" ContentType="application/vnd.openxmlformats-officedocument.drawingml.chart+xml"/>
  <Override PartName="/ppt/charts/style62.xml" ContentType="application/vnd.ms-office.chartstyle+xml"/>
  <Override PartName="/ppt/charts/colors62.xml" ContentType="application/vnd.ms-office.chartcolorstyle+xml"/>
  <Override PartName="/ppt/theme/themeOverride58.xml" ContentType="application/vnd.openxmlformats-officedocument.themeOverride+xml"/>
  <Override PartName="/ppt/charts/chart67.xml" ContentType="application/vnd.openxmlformats-officedocument.drawingml.chart+xml"/>
  <Override PartName="/ppt/charts/style63.xml" ContentType="application/vnd.ms-office.chartstyle+xml"/>
  <Override PartName="/ppt/charts/colors63.xml" ContentType="application/vnd.ms-office.chartcolorstyle+xml"/>
  <Override PartName="/ppt/theme/themeOverride59.xml" ContentType="application/vnd.openxmlformats-officedocument.themeOverride+xml"/>
  <Override PartName="/ppt/charts/chart68.xml" ContentType="application/vnd.openxmlformats-officedocument.drawingml.chart+xml"/>
  <Override PartName="/ppt/charts/style64.xml" ContentType="application/vnd.ms-office.chartstyle+xml"/>
  <Override PartName="/ppt/charts/colors64.xml" ContentType="application/vnd.ms-office.chartcolorstyle+xml"/>
  <Override PartName="/ppt/theme/themeOverride60.xml" ContentType="application/vnd.openxmlformats-officedocument.themeOverride+xml"/>
  <Override PartName="/ppt/charts/chart69.xml" ContentType="application/vnd.openxmlformats-officedocument.drawingml.chart+xml"/>
  <Override PartName="/ppt/charts/style65.xml" ContentType="application/vnd.ms-office.chartstyle+xml"/>
  <Override PartName="/ppt/charts/colors65.xml" ContentType="application/vnd.ms-office.chartcolorstyle+xml"/>
  <Override PartName="/ppt/theme/themeOverride61.xml" ContentType="application/vnd.openxmlformats-officedocument.themeOverride+xml"/>
  <Override PartName="/ppt/charts/chart70.xml" ContentType="application/vnd.openxmlformats-officedocument.drawingml.chart+xml"/>
  <Override PartName="/ppt/charts/style66.xml" ContentType="application/vnd.ms-office.chartstyle+xml"/>
  <Override PartName="/ppt/charts/colors66.xml" ContentType="application/vnd.ms-office.chartcolorstyle+xml"/>
  <Override PartName="/ppt/theme/themeOverride62.xml" ContentType="application/vnd.openxmlformats-officedocument.themeOverride+xml"/>
  <Override PartName="/ppt/charts/chart71.xml" ContentType="application/vnd.openxmlformats-officedocument.drawingml.chart+xml"/>
  <Override PartName="/ppt/charts/style67.xml" ContentType="application/vnd.ms-office.chartstyle+xml"/>
  <Override PartName="/ppt/charts/colors67.xml" ContentType="application/vnd.ms-office.chartcolorstyle+xml"/>
  <Override PartName="/ppt/theme/themeOverride63.xml" ContentType="application/vnd.openxmlformats-officedocument.themeOverride+xml"/>
  <Override PartName="/ppt/charts/chart72.xml" ContentType="application/vnd.openxmlformats-officedocument.drawingml.chart+xml"/>
  <Override PartName="/ppt/charts/style68.xml" ContentType="application/vnd.ms-office.chartstyle+xml"/>
  <Override PartName="/ppt/charts/colors68.xml" ContentType="application/vnd.ms-office.chartcolorstyle+xml"/>
  <Override PartName="/ppt/theme/themeOverride64.xml" ContentType="application/vnd.openxmlformats-officedocument.themeOverride+xml"/>
  <Override PartName="/ppt/charts/chart73.xml" ContentType="application/vnd.openxmlformats-officedocument.drawingml.chart+xml"/>
  <Override PartName="/ppt/charts/style69.xml" ContentType="application/vnd.ms-office.chartstyle+xml"/>
  <Override PartName="/ppt/charts/colors69.xml" ContentType="application/vnd.ms-office.chartcolorstyle+xml"/>
  <Override PartName="/ppt/theme/themeOverride65.xml" ContentType="application/vnd.openxmlformats-officedocument.themeOverride+xml"/>
  <Override PartName="/ppt/charts/chart74.xml" ContentType="application/vnd.openxmlformats-officedocument.drawingml.chart+xml"/>
  <Override PartName="/ppt/charts/style70.xml" ContentType="application/vnd.ms-office.chartstyle+xml"/>
  <Override PartName="/ppt/charts/colors70.xml" ContentType="application/vnd.ms-office.chartcolorstyle+xml"/>
  <Override PartName="/ppt/theme/themeOverride66.xml" ContentType="application/vnd.openxmlformats-officedocument.themeOverride+xml"/>
  <Override PartName="/ppt/charts/chart75.xml" ContentType="application/vnd.openxmlformats-officedocument.drawingml.chart+xml"/>
  <Override PartName="/ppt/charts/style71.xml" ContentType="application/vnd.ms-office.chartstyle+xml"/>
  <Override PartName="/ppt/charts/colors71.xml" ContentType="application/vnd.ms-office.chartcolorstyle+xml"/>
  <Override PartName="/ppt/theme/themeOverride67.xml" ContentType="application/vnd.openxmlformats-officedocument.themeOverride+xml"/>
  <Override PartName="/ppt/charts/chart76.xml" ContentType="application/vnd.openxmlformats-officedocument.drawingml.chart+xml"/>
  <Override PartName="/ppt/charts/style72.xml" ContentType="application/vnd.ms-office.chartstyle+xml"/>
  <Override PartName="/ppt/charts/colors72.xml" ContentType="application/vnd.ms-office.chartcolorstyle+xml"/>
  <Override PartName="/ppt/theme/themeOverride68.xml" ContentType="application/vnd.openxmlformats-officedocument.themeOverride+xml"/>
  <Override PartName="/ppt/charts/chart77.xml" ContentType="application/vnd.openxmlformats-officedocument.drawingml.chart+xml"/>
  <Override PartName="/ppt/charts/style73.xml" ContentType="application/vnd.ms-office.chartstyle+xml"/>
  <Override PartName="/ppt/charts/colors73.xml" ContentType="application/vnd.ms-office.chartcolorstyle+xml"/>
  <Override PartName="/ppt/theme/themeOverride69.xml" ContentType="application/vnd.openxmlformats-officedocument.themeOverride+xml"/>
  <Override PartName="/ppt/charts/chart78.xml" ContentType="application/vnd.openxmlformats-officedocument.drawingml.chart+xml"/>
  <Override PartName="/ppt/charts/style74.xml" ContentType="application/vnd.ms-office.chartstyle+xml"/>
  <Override PartName="/ppt/charts/colors74.xml" ContentType="application/vnd.ms-office.chartcolorstyle+xml"/>
  <Override PartName="/ppt/theme/themeOverride70.xml" ContentType="application/vnd.openxmlformats-officedocument.themeOverride+xml"/>
  <Override PartName="/ppt/charts/chart79.xml" ContentType="application/vnd.openxmlformats-officedocument.drawingml.chart+xml"/>
  <Override PartName="/ppt/charts/style75.xml" ContentType="application/vnd.ms-office.chartstyle+xml"/>
  <Override PartName="/ppt/charts/colors75.xml" ContentType="application/vnd.ms-office.chartcolorstyle+xml"/>
  <Override PartName="/ppt/theme/themeOverride71.xml" ContentType="application/vnd.openxmlformats-officedocument.themeOverride+xml"/>
  <Override PartName="/ppt/charts/chart80.xml" ContentType="application/vnd.openxmlformats-officedocument.drawingml.chart+xml"/>
  <Override PartName="/ppt/charts/style76.xml" ContentType="application/vnd.ms-office.chartstyle+xml"/>
  <Override PartName="/ppt/charts/colors76.xml" ContentType="application/vnd.ms-office.chartcolorstyle+xml"/>
  <Override PartName="/ppt/theme/themeOverride72.xml" ContentType="application/vnd.openxmlformats-officedocument.themeOverride+xml"/>
  <Override PartName="/ppt/charts/chart81.xml" ContentType="application/vnd.openxmlformats-officedocument.drawingml.chart+xml"/>
  <Override PartName="/ppt/charts/style77.xml" ContentType="application/vnd.ms-office.chartstyle+xml"/>
  <Override PartName="/ppt/charts/colors77.xml" ContentType="application/vnd.ms-office.chartcolorstyle+xml"/>
  <Override PartName="/ppt/theme/themeOverride73.xml" ContentType="application/vnd.openxmlformats-officedocument.themeOverride+xml"/>
  <Override PartName="/ppt/charts/chart82.xml" ContentType="application/vnd.openxmlformats-officedocument.drawingml.chart+xml"/>
  <Override PartName="/ppt/charts/style78.xml" ContentType="application/vnd.ms-office.chartstyle+xml"/>
  <Override PartName="/ppt/charts/colors78.xml" ContentType="application/vnd.ms-office.chartcolorstyle+xml"/>
  <Override PartName="/ppt/theme/themeOverride74.xml" ContentType="application/vnd.openxmlformats-officedocument.themeOverride+xml"/>
  <Override PartName="/ppt/charts/chart83.xml" ContentType="application/vnd.openxmlformats-officedocument.drawingml.chart+xml"/>
  <Override PartName="/ppt/charts/style79.xml" ContentType="application/vnd.ms-office.chartstyle+xml"/>
  <Override PartName="/ppt/charts/colors79.xml" ContentType="application/vnd.ms-office.chartcolorstyle+xml"/>
  <Override PartName="/ppt/theme/themeOverride75.xml" ContentType="application/vnd.openxmlformats-officedocument.themeOverride+xml"/>
  <Override PartName="/ppt/charts/chart84.xml" ContentType="application/vnd.openxmlformats-officedocument.drawingml.chart+xml"/>
  <Override PartName="/ppt/charts/style80.xml" ContentType="application/vnd.ms-office.chartstyle+xml"/>
  <Override PartName="/ppt/charts/colors80.xml" ContentType="application/vnd.ms-office.chartcolorstyle+xml"/>
  <Override PartName="/ppt/theme/themeOverride76.xml" ContentType="application/vnd.openxmlformats-officedocument.themeOverride+xml"/>
  <Override PartName="/ppt/charts/chart85.xml" ContentType="application/vnd.openxmlformats-officedocument.drawingml.chart+xml"/>
  <Override PartName="/ppt/charts/style81.xml" ContentType="application/vnd.ms-office.chartstyle+xml"/>
  <Override PartName="/ppt/charts/colors81.xml" ContentType="application/vnd.ms-office.chartcolorstyle+xml"/>
  <Override PartName="/ppt/theme/themeOverride77.xml" ContentType="application/vnd.openxmlformats-officedocument.themeOverride+xml"/>
  <Override PartName="/ppt/charts/chart86.xml" ContentType="application/vnd.openxmlformats-officedocument.drawingml.chart+xml"/>
  <Override PartName="/ppt/charts/style82.xml" ContentType="application/vnd.ms-office.chartstyle+xml"/>
  <Override PartName="/ppt/charts/colors82.xml" ContentType="application/vnd.ms-office.chartcolorstyle+xml"/>
  <Override PartName="/ppt/theme/themeOverride78.xml" ContentType="application/vnd.openxmlformats-officedocument.themeOverride+xml"/>
  <Override PartName="/ppt/charts/chart87.xml" ContentType="application/vnd.openxmlformats-officedocument.drawingml.chart+xml"/>
  <Override PartName="/ppt/charts/style83.xml" ContentType="application/vnd.ms-office.chartstyle+xml"/>
  <Override PartName="/ppt/charts/colors83.xml" ContentType="application/vnd.ms-office.chartcolorstyle+xml"/>
  <Override PartName="/ppt/theme/themeOverride79.xml" ContentType="application/vnd.openxmlformats-officedocument.themeOverride+xml"/>
  <Override PartName="/ppt/charts/chart88.xml" ContentType="application/vnd.openxmlformats-officedocument.drawingml.chart+xml"/>
  <Override PartName="/ppt/charts/style84.xml" ContentType="application/vnd.ms-office.chartstyle+xml"/>
  <Override PartName="/ppt/charts/colors84.xml" ContentType="application/vnd.ms-office.chartcolorstyle+xml"/>
  <Override PartName="/ppt/theme/themeOverride80.xml" ContentType="application/vnd.openxmlformats-officedocument.themeOverride+xml"/>
  <Override PartName="/ppt/charts/chart89.xml" ContentType="application/vnd.openxmlformats-officedocument.drawingml.chart+xml"/>
  <Override PartName="/ppt/charts/style85.xml" ContentType="application/vnd.ms-office.chartstyle+xml"/>
  <Override PartName="/ppt/charts/colors85.xml" ContentType="application/vnd.ms-office.chartcolorstyle+xml"/>
  <Override PartName="/ppt/theme/themeOverride81.xml" ContentType="application/vnd.openxmlformats-officedocument.themeOverride+xml"/>
  <Override PartName="/ppt/charts/chart90.xml" ContentType="application/vnd.openxmlformats-officedocument.drawingml.chart+xml"/>
  <Override PartName="/ppt/charts/style86.xml" ContentType="application/vnd.ms-office.chartstyle+xml"/>
  <Override PartName="/ppt/charts/colors86.xml" ContentType="application/vnd.ms-office.chartcolorstyle+xml"/>
  <Override PartName="/ppt/theme/themeOverride82.xml" ContentType="application/vnd.openxmlformats-officedocument.themeOverride+xml"/>
  <Override PartName="/ppt/charts/chart91.xml" ContentType="application/vnd.openxmlformats-officedocument.drawingml.chart+xml"/>
  <Override PartName="/ppt/charts/style87.xml" ContentType="application/vnd.ms-office.chartstyle+xml"/>
  <Override PartName="/ppt/charts/colors87.xml" ContentType="application/vnd.ms-office.chartcolorstyle+xml"/>
  <Override PartName="/ppt/theme/themeOverride83.xml" ContentType="application/vnd.openxmlformats-officedocument.themeOverride+xml"/>
  <Override PartName="/ppt/charts/chart92.xml" ContentType="application/vnd.openxmlformats-officedocument.drawingml.chart+xml"/>
  <Override PartName="/ppt/charts/style88.xml" ContentType="application/vnd.ms-office.chartstyle+xml"/>
  <Override PartName="/ppt/charts/colors88.xml" ContentType="application/vnd.ms-office.chartcolorstyle+xml"/>
  <Override PartName="/ppt/theme/themeOverride84.xml" ContentType="application/vnd.openxmlformats-officedocument.themeOverride+xml"/>
  <Override PartName="/ppt/charts/chart93.xml" ContentType="application/vnd.openxmlformats-officedocument.drawingml.chart+xml"/>
  <Override PartName="/ppt/charts/style89.xml" ContentType="application/vnd.ms-office.chartstyle+xml"/>
  <Override PartName="/ppt/charts/colors89.xml" ContentType="application/vnd.ms-office.chartcolorstyle+xml"/>
  <Override PartName="/ppt/charts/chart94.xml" ContentType="application/vnd.openxmlformats-officedocument.drawingml.chart+xml"/>
  <Override PartName="/ppt/charts/style90.xml" ContentType="application/vnd.ms-office.chartstyle+xml"/>
  <Override PartName="/ppt/charts/colors9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84" r:id="rId6"/>
    <p:sldId id="309" r:id="rId7"/>
    <p:sldId id="290" r:id="rId8"/>
    <p:sldId id="312" r:id="rId9"/>
    <p:sldId id="318" r:id="rId10"/>
    <p:sldId id="305" r:id="rId11"/>
    <p:sldId id="319" r:id="rId12"/>
    <p:sldId id="311" r:id="rId13"/>
    <p:sldId id="310" r:id="rId14"/>
    <p:sldId id="288" r:id="rId15"/>
    <p:sldId id="285" r:id="rId16"/>
    <p:sldId id="283" r:id="rId17"/>
    <p:sldId id="286" r:id="rId18"/>
    <p:sldId id="287" r:id="rId19"/>
    <p:sldId id="291" r:id="rId20"/>
    <p:sldId id="313" r:id="rId21"/>
    <p:sldId id="314" r:id="rId22"/>
    <p:sldId id="316" r:id="rId23"/>
    <p:sldId id="317" r:id="rId24"/>
    <p:sldId id="323" r:id="rId25"/>
    <p:sldId id="324" r:id="rId26"/>
    <p:sldId id="315" r:id="rId27"/>
    <p:sldId id="293" r:id="rId28"/>
    <p:sldId id="306" r:id="rId29"/>
    <p:sldId id="307" r:id="rId30"/>
    <p:sldId id="299" r:id="rId31"/>
    <p:sldId id="294" r:id="rId32"/>
    <p:sldId id="301" r:id="rId33"/>
    <p:sldId id="295" r:id="rId34"/>
    <p:sldId id="302" r:id="rId35"/>
    <p:sldId id="296" r:id="rId36"/>
    <p:sldId id="300" r:id="rId37"/>
    <p:sldId id="297" r:id="rId38"/>
    <p:sldId id="308" r:id="rId39"/>
    <p:sldId id="298" r:id="rId40"/>
    <p:sldId id="303" r:id="rId41"/>
    <p:sldId id="320" r:id="rId42"/>
    <p:sldId id="321" r:id="rId43"/>
    <p:sldId id="322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5A11"/>
    <a:srgbClr val="008AAD"/>
    <a:srgbClr val="17DB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4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ldavidson\Desktop\MAIN_DRIVE\CASEL\Grade%20Analyses\SEL%20graph1119am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C:\Users\ldavidson\Desktop\hdrivebackup\CASEL\Grade%20Analyses\SEL%20graph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C:\Users\ldavidson\Desktop\hdrivebackup\CASEL\Grade%20Analyses\SEL%20graph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C:\Users\ldavidson\Desktop\hdrivebackup\CASEL\Grade%20Analyses\SEL%20graph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C:\Users\ldavidson\Desktop\hdrivebackup\CASEL\Grade%20Analyses\SEL%20graph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file:///C:\Users\ldavidson\Desktop\hdrivebackup\CASEL\Grade%20Analyses\SEL%20graph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file:///C:\Users\ldavidson\Desktop\hdrivebackup\CASEL\Grade%20Analyses\SEL%20graph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6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file:///C:\Users\ldavidson\Desktop\hdrivebackup\CASEL\Grade%20Analyses\SEL%20graph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7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file:///C:\Users\ldavidson\Desktop\hdrivebackup\CASEL\Grade%20Analyses\SEL%20graph.xlsx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8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file:///C:\Users\ldavidson\Desktop\hdrivebackup\CASEL\Grade%20Analyses\SEL%20graph.xlsx" TargetMode="Externa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9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file:///C:\Users\ldavidson\Desktop\hdrivebackup\CASEL\Grade%20Analyses\SEL%20graph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ldavidson\Desktop\MAIN_DRIVE\CASEL\Grade%20Analyses\SEL%20graph1119am.xlsx" TargetMode="Externa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0.xm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oleObject" Target="file:///C:\Users\ldavidson\Desktop\hdrivebackup\CASEL\Grade%20Analyses\SEL%20graph.xlsx" TargetMode="Externa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1.xm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oleObject" Target="file:///C:\Users\ldavidson\Desktop\hdrivebackup\CASEL\Grade%20Analyses\SEL%20graph.xlsx" TargetMode="Externa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2.xm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oleObject" Target="file:///C:\Users\ldavidson\Desktop\hdrivebackup\CASEL\Grade%20Analyses\SEL%20graph.xlsx" TargetMode="Externa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3.xml"/><Relationship Id="rId2" Type="http://schemas.microsoft.com/office/2011/relationships/chartColorStyle" Target="colors19.xml"/><Relationship Id="rId1" Type="http://schemas.microsoft.com/office/2011/relationships/chartStyle" Target="style19.xml"/><Relationship Id="rId4" Type="http://schemas.openxmlformats.org/officeDocument/2006/relationships/oleObject" Target="file:///C:\Users\ldavidson\Desktop\hdrivebackup\CASEL\Grade%20Analyses\SEL%20graph.xlsx" TargetMode="Externa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4.xml"/><Relationship Id="rId2" Type="http://schemas.microsoft.com/office/2011/relationships/chartColorStyle" Target="colors20.xml"/><Relationship Id="rId1" Type="http://schemas.microsoft.com/office/2011/relationships/chartStyle" Target="style20.xml"/><Relationship Id="rId4" Type="http://schemas.openxmlformats.org/officeDocument/2006/relationships/oleObject" Target="file:///C:\Users\ldavidson\Desktop\hdrivebackup\CASEL\Grade%20Analyses\SEL%20graph.xlsx" TargetMode="Externa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5.xml"/><Relationship Id="rId2" Type="http://schemas.microsoft.com/office/2011/relationships/chartColorStyle" Target="colors21.xml"/><Relationship Id="rId1" Type="http://schemas.microsoft.com/office/2011/relationships/chartStyle" Target="style21.xml"/><Relationship Id="rId4" Type="http://schemas.openxmlformats.org/officeDocument/2006/relationships/oleObject" Target="file:///C:\Users\ldavidson\Desktop\hdrivebackup\CASEL\Grade%20Analyses\SEL%20graph.xlsx" TargetMode="Externa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6.xml"/><Relationship Id="rId2" Type="http://schemas.microsoft.com/office/2011/relationships/chartColorStyle" Target="colors22.xml"/><Relationship Id="rId1" Type="http://schemas.microsoft.com/office/2011/relationships/chartStyle" Target="style22.xml"/><Relationship Id="rId4" Type="http://schemas.openxmlformats.org/officeDocument/2006/relationships/oleObject" Target="file:///C:\Users\ldavidson\Desktop\hdrivebackup\CASEL\Grade%20Analyses\SEL%20graph.xlsx" TargetMode="Externa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7.xml"/><Relationship Id="rId2" Type="http://schemas.microsoft.com/office/2011/relationships/chartColorStyle" Target="colors23.xml"/><Relationship Id="rId1" Type="http://schemas.microsoft.com/office/2011/relationships/chartStyle" Target="style23.xml"/><Relationship Id="rId4" Type="http://schemas.openxmlformats.org/officeDocument/2006/relationships/oleObject" Target="file:///C:\Users\ldavidson\Desktop\hdrivebackup\CASEL\Grade%20Analyses\SEL%20graph.xlsx" TargetMode="Externa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8.xml"/><Relationship Id="rId2" Type="http://schemas.microsoft.com/office/2011/relationships/chartColorStyle" Target="colors24.xml"/><Relationship Id="rId1" Type="http://schemas.microsoft.com/office/2011/relationships/chartStyle" Target="style24.xml"/><Relationship Id="rId4" Type="http://schemas.openxmlformats.org/officeDocument/2006/relationships/oleObject" Target="file:///C:\Users\ldavidson\Desktop\hdrivebackup\CASEL\Grade%20Analyses\SEL%20graph.xlsx" TargetMode="Externa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9.xml"/><Relationship Id="rId2" Type="http://schemas.microsoft.com/office/2011/relationships/chartColorStyle" Target="colors25.xml"/><Relationship Id="rId1" Type="http://schemas.microsoft.com/office/2011/relationships/chartStyle" Target="style25.xml"/><Relationship Id="rId4" Type="http://schemas.openxmlformats.org/officeDocument/2006/relationships/oleObject" Target="file:///C:\Users\ldavidson\Desktop\MAIN_DRIVE\CASEL\Grade%20Analyses\SEL%20graph1119am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ldavidson\Desktop\MAIN_DRIVE\CASEL\Grade%20Analyses\SEL%20graph1119am.xlsx" TargetMode="Externa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0.xml"/><Relationship Id="rId2" Type="http://schemas.microsoft.com/office/2011/relationships/chartColorStyle" Target="colors26.xml"/><Relationship Id="rId1" Type="http://schemas.microsoft.com/office/2011/relationships/chartStyle" Target="style26.xml"/><Relationship Id="rId4" Type="http://schemas.openxmlformats.org/officeDocument/2006/relationships/oleObject" Target="file:///C:\Users\ldavidson\Desktop\MAIN_DRIVE\CASEL\Grade%20Analyses\SEL%20graph1119am.xlsx" TargetMode="Externa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1.xml"/><Relationship Id="rId2" Type="http://schemas.microsoft.com/office/2011/relationships/chartColorStyle" Target="colors27.xml"/><Relationship Id="rId1" Type="http://schemas.microsoft.com/office/2011/relationships/chartStyle" Target="style27.xml"/><Relationship Id="rId4" Type="http://schemas.openxmlformats.org/officeDocument/2006/relationships/oleObject" Target="file:///C:\Users\ldavidson\Desktop\MAIN_DRIVE\CASEL\Grade%20Analyses\SEL%20graph1119am.xlsx" TargetMode="Externa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2.xml"/><Relationship Id="rId2" Type="http://schemas.microsoft.com/office/2011/relationships/chartColorStyle" Target="colors28.xml"/><Relationship Id="rId1" Type="http://schemas.microsoft.com/office/2011/relationships/chartStyle" Target="style28.xml"/><Relationship Id="rId4" Type="http://schemas.openxmlformats.org/officeDocument/2006/relationships/oleObject" Target="file:///C:\Users\ldavidson\Desktop\MAIN_DRIVE\CASEL\Grade%20Analyses\SEL%20graph1119am.xlsx" TargetMode="Externa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3.xml"/><Relationship Id="rId2" Type="http://schemas.microsoft.com/office/2011/relationships/chartColorStyle" Target="colors29.xml"/><Relationship Id="rId1" Type="http://schemas.microsoft.com/office/2011/relationships/chartStyle" Target="style29.xml"/><Relationship Id="rId4" Type="http://schemas.openxmlformats.org/officeDocument/2006/relationships/oleObject" Target="file:///C:\Users\ldavidson\Desktop\MAIN_DRIVE\CASEL\Grade%20Analyses\SEL%20graph1119am.xlsx" TargetMode="Externa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4.xml"/><Relationship Id="rId2" Type="http://schemas.microsoft.com/office/2011/relationships/chartColorStyle" Target="colors30.xml"/><Relationship Id="rId1" Type="http://schemas.microsoft.com/office/2011/relationships/chartStyle" Target="style30.xml"/><Relationship Id="rId4" Type="http://schemas.openxmlformats.org/officeDocument/2006/relationships/oleObject" Target="file:///C:\Users\ldavidson\Desktop\MAIN_DRIVE\CASEL\Grade%20Analyses\SEL%20graph1119am.xlsx" TargetMode="Externa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5.xml"/><Relationship Id="rId2" Type="http://schemas.microsoft.com/office/2011/relationships/chartColorStyle" Target="colors31.xml"/><Relationship Id="rId1" Type="http://schemas.microsoft.com/office/2011/relationships/chartStyle" Target="style31.xml"/><Relationship Id="rId4" Type="http://schemas.openxmlformats.org/officeDocument/2006/relationships/oleObject" Target="file:///C:\Users\ldavidson\Desktop\MAIN_DRIVE\CASEL\Grade%20Analyses\SEL%20graph1119am.xlsx" TargetMode="Externa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6.xml"/><Relationship Id="rId2" Type="http://schemas.microsoft.com/office/2011/relationships/chartColorStyle" Target="colors32.xml"/><Relationship Id="rId1" Type="http://schemas.microsoft.com/office/2011/relationships/chartStyle" Target="style32.xml"/><Relationship Id="rId4" Type="http://schemas.openxmlformats.org/officeDocument/2006/relationships/oleObject" Target="file:///C:\Users\ldavidson\Desktop\MAIN_DRIVE\CASEL\Grade%20Analyses\SEL%20graph1119am.xlsx" TargetMode="Externa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davidson\AppData\Local\Microsoft\Windows\Temporary%20Internet%20Files\Content.Outlook\T0O6TJOL\Copy%20of%201516%20SEL%20by%20Race%20(002)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davidson\AppData\Local\Microsoft\Windows\Temporary%20Internet%20Files\Content.Outlook\T0O6TJOL\Copy%20of%201516%20SEL%20by%20Race%20(002)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davidson\AppData\Local\Microsoft\Windows\Temporary%20Internet%20Files\Content.Outlook\T0O6TJOL\Copy%20of%201516%20SEL%20by%20Race%20(002).xlsx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ldavidson\Desktop\MAIN_DRIVE\CASEL\Grade%20Analyses\SEL%20graph1119am.xlsx" TargetMode="Externa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davidson\AppData\Local\Microsoft\Windows\Temporary%20Internet%20Files\Content.Outlook\T0O6TJOL\Copy%20of%201516%20SEL%20by%20Race%20(002).xlsx" TargetMode="External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4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davidson\AppData\Local\Microsoft\Windows\Temporary%20Internet%20Files\Content.Outlook\T0O6TJOL\Copy%20of%201516%20SEL%20by%20Race%20(002).xlsx" TargetMode="External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4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davidson\AppData\Local\Microsoft\Windows\Temporary%20Internet%20Files\Content.Outlook\T0O6TJOL\Copy%20of%201516%20SEL%20by%20Race%20(002).xlsx" TargetMode="External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4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davidson\AppData\Local\Microsoft\Windows\Temporary%20Internet%20Files\Content.Outlook\T0O6TJOL\Copy%20of%201516%20SEL%20by%20Race%20(002).xlsx" TargetMode="External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4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davidson\AppData\Local\Microsoft\Windows\Temporary%20Internet%20Files\Content.Outlook\T0O6TJOL\Copy%20of%201516%20SEL%20by%20Race%20(002).xlsx" TargetMode="External"/><Relationship Id="rId2" Type="http://schemas.microsoft.com/office/2011/relationships/chartColorStyle" Target="colors40.xml"/><Relationship Id="rId1" Type="http://schemas.microsoft.com/office/2011/relationships/chartStyle" Target="style40.xml"/></Relationships>
</file>

<file path=ppt/charts/_rels/chart4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7.xml"/><Relationship Id="rId2" Type="http://schemas.microsoft.com/office/2011/relationships/chartColorStyle" Target="colors41.xml"/><Relationship Id="rId1" Type="http://schemas.microsoft.com/office/2011/relationships/chartStyle" Target="style41.xml"/><Relationship Id="rId4" Type="http://schemas.openxmlformats.org/officeDocument/2006/relationships/oleObject" Target="file:///C:\Users\ldavidson\Desktop\MAIN_DRIVE\CASEL\Grade%20Analyses\SEL%20graph1119am.xlsx" TargetMode="External"/></Relationships>
</file>

<file path=ppt/charts/_rels/chart4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8.xml"/><Relationship Id="rId2" Type="http://schemas.microsoft.com/office/2011/relationships/chartColorStyle" Target="colors42.xml"/><Relationship Id="rId1" Type="http://schemas.microsoft.com/office/2011/relationships/chartStyle" Target="style42.xml"/><Relationship Id="rId4" Type="http://schemas.openxmlformats.org/officeDocument/2006/relationships/oleObject" Target="file:///C:\Users\ldavidson\Desktop\MAIN_DRIVE\CASEL\Grade%20Analyses\SEL%20graph1119am.xlsx" TargetMode="External"/></Relationships>
</file>

<file path=ppt/charts/_rels/chart4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9.xml"/><Relationship Id="rId2" Type="http://schemas.microsoft.com/office/2011/relationships/chartColorStyle" Target="colors43.xml"/><Relationship Id="rId1" Type="http://schemas.microsoft.com/office/2011/relationships/chartStyle" Target="style43.xml"/><Relationship Id="rId4" Type="http://schemas.openxmlformats.org/officeDocument/2006/relationships/oleObject" Target="file:///C:\Users\ldavidson\Desktop\MAIN_DRIVE\CASEL\Grade%20Analyses\SEL%20graph1119am.xlsx" TargetMode="External"/></Relationships>
</file>

<file path=ppt/charts/_rels/chart4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0.xml"/><Relationship Id="rId2" Type="http://schemas.microsoft.com/office/2011/relationships/chartColorStyle" Target="colors44.xml"/><Relationship Id="rId1" Type="http://schemas.microsoft.com/office/2011/relationships/chartStyle" Target="style44.xml"/><Relationship Id="rId4" Type="http://schemas.openxmlformats.org/officeDocument/2006/relationships/oleObject" Target="file:///C:\Users\ldavidson\Desktop\MAIN_DRIVE\CASEL\Grade%20Analyses\SEL%20graph1119am.xlsx" TargetMode="External"/></Relationships>
</file>

<file path=ppt/charts/_rels/chart4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1.xml"/><Relationship Id="rId2" Type="http://schemas.microsoft.com/office/2011/relationships/chartColorStyle" Target="colors45.xml"/><Relationship Id="rId1" Type="http://schemas.microsoft.com/office/2011/relationships/chartStyle" Target="style45.xml"/><Relationship Id="rId4" Type="http://schemas.openxmlformats.org/officeDocument/2006/relationships/oleObject" Target="file:///C:\Users\ldavidson\Desktop\MAIN_DRIVE\CASEL\Grade%20Analyses\SEL%20graph1119am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davidson\Desktop\MAIN_DRIVE\CASEL\Grade%20Analyses\SEL%20graph1119am.xlsx" TargetMode="External"/><Relationship Id="rId1" Type="http://schemas.openxmlformats.org/officeDocument/2006/relationships/themeOverride" Target="../theme/themeOverride5.xml"/></Relationships>
</file>

<file path=ppt/charts/_rels/chart5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2.xml"/><Relationship Id="rId2" Type="http://schemas.microsoft.com/office/2011/relationships/chartColorStyle" Target="colors46.xml"/><Relationship Id="rId1" Type="http://schemas.microsoft.com/office/2011/relationships/chartStyle" Target="style46.xml"/><Relationship Id="rId4" Type="http://schemas.openxmlformats.org/officeDocument/2006/relationships/oleObject" Target="file:///C:\Users\ldavidson\Desktop\MAIN_DRIVE\CASEL\Grade%20Analyses\SEL%20graph1119am.xlsx" TargetMode="External"/></Relationships>
</file>

<file path=ppt/charts/_rels/chart5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3.xml"/><Relationship Id="rId2" Type="http://schemas.microsoft.com/office/2011/relationships/chartColorStyle" Target="colors47.xml"/><Relationship Id="rId1" Type="http://schemas.microsoft.com/office/2011/relationships/chartStyle" Target="style47.xml"/><Relationship Id="rId4" Type="http://schemas.openxmlformats.org/officeDocument/2006/relationships/oleObject" Target="file:///C:\Users\ldavidson\Desktop\MAIN_DRIVE\CASEL\Grade%20Analyses\SEL%20graph1119am.xlsx" TargetMode="External"/></Relationships>
</file>

<file path=ppt/charts/_rels/chart5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4.xml"/><Relationship Id="rId2" Type="http://schemas.microsoft.com/office/2011/relationships/chartColorStyle" Target="colors48.xml"/><Relationship Id="rId1" Type="http://schemas.microsoft.com/office/2011/relationships/chartStyle" Target="style48.xml"/><Relationship Id="rId4" Type="http://schemas.openxmlformats.org/officeDocument/2006/relationships/oleObject" Target="file:///C:\Users\ldavidson\Desktop\MAIN_DRIVE\CASEL\Grade%20Analyses\SEL%20graph1119am.xlsx" TargetMode="External"/></Relationships>
</file>

<file path=ppt/charts/_rels/chart5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5.xml"/><Relationship Id="rId2" Type="http://schemas.microsoft.com/office/2011/relationships/chartColorStyle" Target="colors49.xml"/><Relationship Id="rId1" Type="http://schemas.microsoft.com/office/2011/relationships/chartStyle" Target="style49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5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6.xml"/><Relationship Id="rId2" Type="http://schemas.microsoft.com/office/2011/relationships/chartColorStyle" Target="colors50.xml"/><Relationship Id="rId1" Type="http://schemas.microsoft.com/office/2011/relationships/chartStyle" Target="style50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5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7.xml"/><Relationship Id="rId2" Type="http://schemas.microsoft.com/office/2011/relationships/chartColorStyle" Target="colors51.xml"/><Relationship Id="rId1" Type="http://schemas.microsoft.com/office/2011/relationships/chartStyle" Target="style51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5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8.xml"/><Relationship Id="rId2" Type="http://schemas.microsoft.com/office/2011/relationships/chartColorStyle" Target="colors52.xml"/><Relationship Id="rId1" Type="http://schemas.microsoft.com/office/2011/relationships/chartStyle" Target="style52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5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9.xml"/><Relationship Id="rId2" Type="http://schemas.microsoft.com/office/2011/relationships/chartColorStyle" Target="colors53.xml"/><Relationship Id="rId1" Type="http://schemas.microsoft.com/office/2011/relationships/chartStyle" Target="style53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5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0.xml"/><Relationship Id="rId2" Type="http://schemas.microsoft.com/office/2011/relationships/chartColorStyle" Target="colors54.xml"/><Relationship Id="rId1" Type="http://schemas.microsoft.com/office/2011/relationships/chartStyle" Target="style54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5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1.xml"/><Relationship Id="rId2" Type="http://schemas.microsoft.com/office/2011/relationships/chartColorStyle" Target="colors55.xml"/><Relationship Id="rId1" Type="http://schemas.microsoft.com/office/2011/relationships/chartStyle" Target="style55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davidson\Desktop\MAIN_DRIVE\CASEL\Grade%20Analyses\SEL%20graph1119am.xlsx" TargetMode="External"/><Relationship Id="rId1" Type="http://schemas.openxmlformats.org/officeDocument/2006/relationships/themeOverride" Target="../theme/themeOverride6.xml"/></Relationships>
</file>

<file path=ppt/charts/_rels/chart6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2.xml"/><Relationship Id="rId2" Type="http://schemas.microsoft.com/office/2011/relationships/chartColorStyle" Target="colors56.xml"/><Relationship Id="rId1" Type="http://schemas.microsoft.com/office/2011/relationships/chartStyle" Target="style56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6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3.xml"/><Relationship Id="rId2" Type="http://schemas.microsoft.com/office/2011/relationships/chartColorStyle" Target="colors57.xml"/><Relationship Id="rId1" Type="http://schemas.microsoft.com/office/2011/relationships/chartStyle" Target="style57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6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4.xml"/><Relationship Id="rId2" Type="http://schemas.microsoft.com/office/2011/relationships/chartColorStyle" Target="colors58.xml"/><Relationship Id="rId1" Type="http://schemas.microsoft.com/office/2011/relationships/chartStyle" Target="style58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6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5.xml"/><Relationship Id="rId2" Type="http://schemas.microsoft.com/office/2011/relationships/chartColorStyle" Target="colors59.xml"/><Relationship Id="rId1" Type="http://schemas.microsoft.com/office/2011/relationships/chartStyle" Target="style59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6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6.xml"/><Relationship Id="rId2" Type="http://schemas.microsoft.com/office/2011/relationships/chartColorStyle" Target="colors60.xml"/><Relationship Id="rId1" Type="http://schemas.microsoft.com/office/2011/relationships/chartStyle" Target="style60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6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7.xml"/><Relationship Id="rId2" Type="http://schemas.microsoft.com/office/2011/relationships/chartColorStyle" Target="colors61.xml"/><Relationship Id="rId1" Type="http://schemas.microsoft.com/office/2011/relationships/chartStyle" Target="style61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6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8.xml"/><Relationship Id="rId2" Type="http://schemas.microsoft.com/office/2011/relationships/chartColorStyle" Target="colors62.xml"/><Relationship Id="rId1" Type="http://schemas.microsoft.com/office/2011/relationships/chartStyle" Target="style62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6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9.xml"/><Relationship Id="rId2" Type="http://schemas.microsoft.com/office/2011/relationships/chartColorStyle" Target="colors63.xml"/><Relationship Id="rId1" Type="http://schemas.microsoft.com/office/2011/relationships/chartStyle" Target="style63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6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0.xml"/><Relationship Id="rId2" Type="http://schemas.microsoft.com/office/2011/relationships/chartColorStyle" Target="colors64.xml"/><Relationship Id="rId1" Type="http://schemas.microsoft.com/office/2011/relationships/chartStyle" Target="style64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6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1.xml"/><Relationship Id="rId2" Type="http://schemas.microsoft.com/office/2011/relationships/chartColorStyle" Target="colors65.xml"/><Relationship Id="rId1" Type="http://schemas.microsoft.com/office/2011/relationships/chartStyle" Target="style65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davidson\Desktop\MAIN_DRIVE\CASEL\Grade%20Analyses\SEL%20graph1119am.xlsx" TargetMode="External"/><Relationship Id="rId1" Type="http://schemas.openxmlformats.org/officeDocument/2006/relationships/themeOverride" Target="../theme/themeOverride7.xml"/></Relationships>
</file>

<file path=ppt/charts/_rels/chart7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2.xml"/><Relationship Id="rId2" Type="http://schemas.microsoft.com/office/2011/relationships/chartColorStyle" Target="colors66.xml"/><Relationship Id="rId1" Type="http://schemas.microsoft.com/office/2011/relationships/chartStyle" Target="style66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7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3.xml"/><Relationship Id="rId2" Type="http://schemas.microsoft.com/office/2011/relationships/chartColorStyle" Target="colors67.xml"/><Relationship Id="rId1" Type="http://schemas.microsoft.com/office/2011/relationships/chartStyle" Target="style67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7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4.xml"/><Relationship Id="rId2" Type="http://schemas.microsoft.com/office/2011/relationships/chartColorStyle" Target="colors68.xml"/><Relationship Id="rId1" Type="http://schemas.microsoft.com/office/2011/relationships/chartStyle" Target="style68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7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5.xml"/><Relationship Id="rId2" Type="http://schemas.microsoft.com/office/2011/relationships/chartColorStyle" Target="colors69.xml"/><Relationship Id="rId1" Type="http://schemas.microsoft.com/office/2011/relationships/chartStyle" Target="style69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7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6.xml"/><Relationship Id="rId2" Type="http://schemas.microsoft.com/office/2011/relationships/chartColorStyle" Target="colors70.xml"/><Relationship Id="rId1" Type="http://schemas.microsoft.com/office/2011/relationships/chartStyle" Target="style70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7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7.xml"/><Relationship Id="rId2" Type="http://schemas.microsoft.com/office/2011/relationships/chartColorStyle" Target="colors71.xml"/><Relationship Id="rId1" Type="http://schemas.microsoft.com/office/2011/relationships/chartStyle" Target="style71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7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8.xml"/><Relationship Id="rId2" Type="http://schemas.microsoft.com/office/2011/relationships/chartColorStyle" Target="colors72.xml"/><Relationship Id="rId1" Type="http://schemas.microsoft.com/office/2011/relationships/chartStyle" Target="style72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7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9.xml"/><Relationship Id="rId2" Type="http://schemas.microsoft.com/office/2011/relationships/chartColorStyle" Target="colors73.xml"/><Relationship Id="rId1" Type="http://schemas.microsoft.com/office/2011/relationships/chartStyle" Target="style73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7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0.xml"/><Relationship Id="rId2" Type="http://schemas.microsoft.com/office/2011/relationships/chartColorStyle" Target="colors74.xml"/><Relationship Id="rId1" Type="http://schemas.microsoft.com/office/2011/relationships/chartStyle" Target="style74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7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1.xml"/><Relationship Id="rId2" Type="http://schemas.microsoft.com/office/2011/relationships/chartColorStyle" Target="colors75.xml"/><Relationship Id="rId1" Type="http://schemas.microsoft.com/office/2011/relationships/chartStyle" Target="style75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davidson\Desktop\MAIN_DRIVE\CASEL\Grade%20Analyses\SEL%20graph1119am.xlsx" TargetMode="External"/><Relationship Id="rId1" Type="http://schemas.openxmlformats.org/officeDocument/2006/relationships/themeOverride" Target="../theme/themeOverride8.xml"/></Relationships>
</file>

<file path=ppt/charts/_rels/chart8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2.xml"/><Relationship Id="rId2" Type="http://schemas.microsoft.com/office/2011/relationships/chartColorStyle" Target="colors76.xml"/><Relationship Id="rId1" Type="http://schemas.microsoft.com/office/2011/relationships/chartStyle" Target="style76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8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3.xml"/><Relationship Id="rId2" Type="http://schemas.microsoft.com/office/2011/relationships/chartColorStyle" Target="colors77.xml"/><Relationship Id="rId1" Type="http://schemas.microsoft.com/office/2011/relationships/chartStyle" Target="style77.xml"/><Relationship Id="rId4" Type="http://schemas.openxmlformats.org/officeDocument/2006/relationships/oleObject" Target="file:///C:\Users\ldavidson\Desktop\MAIN_DRIVE\CASEL\Grade%20Analyses\SEL%20graph1119am.xlsx" TargetMode="External"/></Relationships>
</file>

<file path=ppt/charts/_rels/chart8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4.xml"/><Relationship Id="rId2" Type="http://schemas.microsoft.com/office/2011/relationships/chartColorStyle" Target="colors78.xml"/><Relationship Id="rId1" Type="http://schemas.microsoft.com/office/2011/relationships/chartStyle" Target="style78.xml"/><Relationship Id="rId4" Type="http://schemas.openxmlformats.org/officeDocument/2006/relationships/oleObject" Target="file:///C:\Users\ldavidson\Desktop\MAIN_DRIVE\CASEL\Grade%20Analyses\SEL%20graph1119am.xlsx" TargetMode="External"/></Relationships>
</file>

<file path=ppt/charts/_rels/chart8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5.xml"/><Relationship Id="rId2" Type="http://schemas.microsoft.com/office/2011/relationships/chartColorStyle" Target="colors79.xml"/><Relationship Id="rId1" Type="http://schemas.microsoft.com/office/2011/relationships/chartStyle" Target="style79.xml"/><Relationship Id="rId4" Type="http://schemas.openxmlformats.org/officeDocument/2006/relationships/oleObject" Target="file:///C:\Users\ldavidson\Desktop\MAIN_DRIVE\CASEL\Grade%20Analyses\SEL%20graph1119am.xlsx" TargetMode="External"/></Relationships>
</file>

<file path=ppt/charts/_rels/chart8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6.xml"/><Relationship Id="rId2" Type="http://schemas.microsoft.com/office/2011/relationships/chartColorStyle" Target="colors80.xml"/><Relationship Id="rId1" Type="http://schemas.microsoft.com/office/2011/relationships/chartStyle" Target="style80.xml"/><Relationship Id="rId4" Type="http://schemas.openxmlformats.org/officeDocument/2006/relationships/oleObject" Target="file:///C:\Users\ldavidson\Desktop\MAIN_DRIVE\CASEL\Grade%20Analyses\SEL%20graph1119am.xlsx" TargetMode="External"/></Relationships>
</file>

<file path=ppt/charts/_rels/chart8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7.xml"/><Relationship Id="rId2" Type="http://schemas.microsoft.com/office/2011/relationships/chartColorStyle" Target="colors81.xml"/><Relationship Id="rId1" Type="http://schemas.microsoft.com/office/2011/relationships/chartStyle" Target="style81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8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8.xml"/><Relationship Id="rId2" Type="http://schemas.microsoft.com/office/2011/relationships/chartColorStyle" Target="colors82.xml"/><Relationship Id="rId1" Type="http://schemas.microsoft.com/office/2011/relationships/chartStyle" Target="style82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8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9.xml"/><Relationship Id="rId2" Type="http://schemas.microsoft.com/office/2011/relationships/chartColorStyle" Target="colors83.xml"/><Relationship Id="rId1" Type="http://schemas.microsoft.com/office/2011/relationships/chartStyle" Target="style83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8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0.xml"/><Relationship Id="rId2" Type="http://schemas.microsoft.com/office/2011/relationships/chartColorStyle" Target="colors84.xml"/><Relationship Id="rId1" Type="http://schemas.microsoft.com/office/2011/relationships/chartStyle" Target="style84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8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1.xml"/><Relationship Id="rId2" Type="http://schemas.microsoft.com/office/2011/relationships/chartColorStyle" Target="colors85.xml"/><Relationship Id="rId1" Type="http://schemas.microsoft.com/office/2011/relationships/chartStyle" Target="style85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ldavidson\Desktop\hdrivebackup\CASEL\Grade%20Analyses\SEL%20graph.xlsx" TargetMode="External"/></Relationships>
</file>

<file path=ppt/charts/_rels/chart9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2.xml"/><Relationship Id="rId2" Type="http://schemas.microsoft.com/office/2011/relationships/chartColorStyle" Target="colors86.xml"/><Relationship Id="rId1" Type="http://schemas.microsoft.com/office/2011/relationships/chartStyle" Target="style86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9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3.xml"/><Relationship Id="rId2" Type="http://schemas.microsoft.com/office/2011/relationships/chartColorStyle" Target="colors87.xml"/><Relationship Id="rId1" Type="http://schemas.microsoft.com/office/2011/relationships/chartStyle" Target="style87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9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4.xml"/><Relationship Id="rId2" Type="http://schemas.microsoft.com/office/2011/relationships/chartColorStyle" Target="colors88.xml"/><Relationship Id="rId1" Type="http://schemas.microsoft.com/office/2011/relationships/chartStyle" Target="style88.xml"/><Relationship Id="rId4" Type="http://schemas.openxmlformats.org/officeDocument/2006/relationships/oleObject" Target="file:///C:\Users\ldavidson\Desktop\hdrivebackup\CASEL\Grade%20Analyses\SEL%20graph1119am.xlsx" TargetMode="External"/></Relationships>
</file>

<file path=ppt/charts/_rels/chart9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davidson\Desktop\hdrivebackup\Data%20Summit%201617\Risk%20by%20Scales%2009222016.xlsx" TargetMode="External"/><Relationship Id="rId2" Type="http://schemas.microsoft.com/office/2011/relationships/chartColorStyle" Target="colors89.xml"/><Relationship Id="rId1" Type="http://schemas.microsoft.com/office/2011/relationships/chartStyle" Target="style89.xml"/></Relationships>
</file>

<file path=ppt/charts/_rels/chart9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davidson\AppData\Local\Microsoft\Windows\Temporary%20Internet%20Files\Content.Outlook\T0O6TJOL\SEL%20by%20RIsk.xlsx" TargetMode="External"/><Relationship Id="rId2" Type="http://schemas.microsoft.com/office/2011/relationships/chartColorStyle" Target="colors90.xml"/><Relationship Id="rId1" Type="http://schemas.microsoft.com/office/2011/relationships/chartStyle" Target="style90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/>
              <a:t>Engagement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Dir val="y"/>
            <c:errBarType val="both"/>
            <c:errValType val="cust"/>
            <c:noEndCap val="0"/>
            <c:plus>
              <c:numRef>
                <c:f>'[3]SEL by IEP'!$B$12:$B$15</c:f>
                <c:numCache>
                  <c:formatCode>General</c:formatCode>
                  <c:ptCount val="4"/>
                  <c:pt idx="0">
                    <c:v>1.1110641489608502E-2</c:v>
                  </c:pt>
                  <c:pt idx="1">
                    <c:v>1.1986344307068582E-2</c:v>
                  </c:pt>
                  <c:pt idx="2">
                    <c:v>1.1964662629430691E-2</c:v>
                  </c:pt>
                  <c:pt idx="3">
                    <c:v>1.3141510436264743E-2</c:v>
                  </c:pt>
                </c:numCache>
              </c:numRef>
            </c:plus>
            <c:minus>
              <c:numRef>
                <c:f>'[3]SEL by IEP'!$B$12:$B$15</c:f>
                <c:numCache>
                  <c:formatCode>General</c:formatCode>
                  <c:ptCount val="4"/>
                  <c:pt idx="0">
                    <c:v>1.1110641489608502E-2</c:v>
                  </c:pt>
                  <c:pt idx="1">
                    <c:v>1.1986344307068582E-2</c:v>
                  </c:pt>
                  <c:pt idx="2">
                    <c:v>1.1964662629430691E-2</c:v>
                  </c:pt>
                  <c:pt idx="3">
                    <c:v>1.3141510436264743E-2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Overall!$B$4:$B$7</c:f>
              <c:numCache>
                <c:formatCode>0.00</c:formatCode>
                <c:ptCount val="4"/>
                <c:pt idx="0">
                  <c:v>2.8412709284627069</c:v>
                </c:pt>
                <c:pt idx="1">
                  <c:v>2.7179392011311387</c:v>
                </c:pt>
                <c:pt idx="2">
                  <c:v>2.4688370846730936</c:v>
                </c:pt>
                <c:pt idx="3">
                  <c:v>2.4084945519235048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0390544"/>
        <c:axId val="310390152"/>
      </c:lineChart>
      <c:catAx>
        <c:axId val="3103905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10390152"/>
        <c:crosses val="autoZero"/>
        <c:auto val="1"/>
        <c:lblAlgn val="ctr"/>
        <c:lblOffset val="100"/>
        <c:noMultiLvlLbl val="0"/>
      </c:catAx>
      <c:valAx>
        <c:axId val="310390152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10390544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 b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Student Respect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ysClr val="windowText" lastClr="000000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'\Users\ahiggins\AppData\Local\Microsoft\Windows\Temporary Internet Files\Content.Outlook\1F2CXX12\[Copy of Climate across grades by gender and frl.xlsx]Climate by Gender'!$G$2</c:f>
              <c:strCache>
                <c:ptCount val="1"/>
                <c:pt idx="0">
                  <c:v>Female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'\Users\ahiggins\AppData\Local\Microsoft\Windows\Temporary Internet Files\Content.Outlook\1F2CXX12\[Copy of Climate across grades by gender and frl.xlsx]Climate by Gender'!$G$12:$G$15</c:f>
                <c:numCache>
                  <c:formatCode>General</c:formatCode>
                  <c:ptCount val="4"/>
                  <c:pt idx="0">
                    <c:v>1.7575273500327102E-2</c:v>
                  </c:pt>
                  <c:pt idx="1">
                    <c:v>1.8850058857346301E-2</c:v>
                  </c:pt>
                  <c:pt idx="2">
                    <c:v>1.8778598858981001E-2</c:v>
                  </c:pt>
                  <c:pt idx="3">
                    <c:v>2.1240508155065101E-2</c:v>
                  </c:pt>
                </c:numCache>
              </c:numRef>
            </c:plus>
            <c:minus>
              <c:numRef>
                <c:f>'\Users\ahiggins\AppData\Local\Microsoft\Windows\Temporary Internet Files\Content.Outlook\1F2CXX12\[Copy of Climate across grades by gender and frl.xlsx]Climate by Gender'!$G$12:$G$15</c:f>
                <c:numCache>
                  <c:formatCode>General</c:formatCode>
                  <c:ptCount val="4"/>
                  <c:pt idx="0">
                    <c:v>1.7575273500327102E-2</c:v>
                  </c:pt>
                  <c:pt idx="1">
                    <c:v>1.8850058857346301E-2</c:v>
                  </c:pt>
                  <c:pt idx="2">
                    <c:v>1.8778598858981001E-2</c:v>
                  </c:pt>
                  <c:pt idx="3">
                    <c:v>2.1240508155065101E-2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'\Users\ahiggins\AppData\Local\Microsoft\Windows\Temporary Internet Files\Content.Outlook\1F2CXX12\[Copy of Climate across grades by gender and frl.xlsx]Climate by Gender'!$F$3:$F$6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'\Users\ahiggins\AppData\Local\Microsoft\Windows\Temporary Internet Files\Content.Outlook\1F2CXX12\[Copy of Climate across grades by gender and frl.xlsx]Climate by Gender'!$G$3:$G$6</c:f>
              <c:numCache>
                <c:formatCode>General</c:formatCode>
                <c:ptCount val="4"/>
                <c:pt idx="0">
                  <c:v>2.716181908369411</c:v>
                </c:pt>
                <c:pt idx="1">
                  <c:v>2.6662957775702858</c:v>
                </c:pt>
                <c:pt idx="2">
                  <c:v>2.475142857142858</c:v>
                </c:pt>
                <c:pt idx="3">
                  <c:v>2.5614799446749328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'\Users\ahiggins\AppData\Local\Microsoft\Windows\Temporary Internet Files\Content.Outlook\1F2CXX12\[Copy of Climate across grades by gender and frl.xlsx]Climate by Gender'!$H$2</c:f>
              <c:strCache>
                <c:ptCount val="1"/>
                <c:pt idx="0">
                  <c:v>Male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'\Users\ahiggins\AppData\Local\Microsoft\Windows\Temporary Internet Files\Content.Outlook\1F2CXX12\[Copy of Climate across grades by gender and frl.xlsx]Climate by Gender'!$H$12:$H$15</c:f>
                <c:numCache>
                  <c:formatCode>General</c:formatCode>
                  <c:ptCount val="4"/>
                  <c:pt idx="0">
                    <c:v>1.7065736662491698E-2</c:v>
                  </c:pt>
                  <c:pt idx="1">
                    <c:v>1.8481293555663601E-2</c:v>
                  </c:pt>
                  <c:pt idx="2">
                    <c:v>1.8628167072540499E-2</c:v>
                  </c:pt>
                  <c:pt idx="3">
                    <c:v>2.0582052829271599E-2</c:v>
                  </c:pt>
                </c:numCache>
              </c:numRef>
            </c:plus>
            <c:minus>
              <c:numRef>
                <c:f>'\Users\ahiggins\AppData\Local\Microsoft\Windows\Temporary Internet Files\Content.Outlook\1F2CXX12\[Copy of Climate across grades by gender and frl.xlsx]Climate by Gender'!$H$12:$H$15</c:f>
                <c:numCache>
                  <c:formatCode>General</c:formatCode>
                  <c:ptCount val="4"/>
                  <c:pt idx="0">
                    <c:v>1.7065736662491698E-2</c:v>
                  </c:pt>
                  <c:pt idx="1">
                    <c:v>1.8481293555663601E-2</c:v>
                  </c:pt>
                  <c:pt idx="2">
                    <c:v>1.8628167072540499E-2</c:v>
                  </c:pt>
                  <c:pt idx="3">
                    <c:v>2.0582052829271599E-2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'\Users\ahiggins\AppData\Local\Microsoft\Windows\Temporary Internet Files\Content.Outlook\1F2CXX12\[Copy of Climate across grades by gender and frl.xlsx]Climate by Gender'!$F$3:$F$6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'\Users\ahiggins\AppData\Local\Microsoft\Windows\Temporary Internet Files\Content.Outlook\1F2CXX12\[Copy of Climate across grades by gender and frl.xlsx]Climate by Gender'!$H$3:$H$6</c:f>
              <c:numCache>
                <c:formatCode>General</c:formatCode>
                <c:ptCount val="4"/>
                <c:pt idx="0">
                  <c:v>2.7467389455782261</c:v>
                </c:pt>
                <c:pt idx="1">
                  <c:v>2.72952879581152</c:v>
                </c:pt>
                <c:pt idx="2">
                  <c:v>2.515883991894623</c:v>
                </c:pt>
                <c:pt idx="3">
                  <c:v>2.6034446505876141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8792680"/>
        <c:axId val="378793072"/>
      </c:lineChart>
      <c:catAx>
        <c:axId val="3787926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78793072"/>
        <c:crosses val="autoZero"/>
        <c:auto val="1"/>
        <c:lblAlgn val="ctr"/>
        <c:lblOffset val="100"/>
        <c:noMultiLvlLbl val="0"/>
      </c:catAx>
      <c:valAx>
        <c:axId val="378793072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78792680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 b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Teacher Support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ysClr val="windowText" lastClr="000000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'\Users\ahiggins\AppData\Local\Microsoft\Windows\Temporary Internet Files\Content.Outlook\1F2CXX12\[Copy of Climate across grades by gender and frl.xlsx]Climate by Gender'!$L$2</c:f>
              <c:strCache>
                <c:ptCount val="1"/>
                <c:pt idx="0">
                  <c:v>Female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'\Users\ahiggins\AppData\Local\Microsoft\Windows\Temporary Internet Files\Content.Outlook\1F2CXX12\[Copy of Climate across grades by gender and frl.xlsx]Climate by Gender'!$L$12:$L$15</c:f>
                <c:numCache>
                  <c:formatCode>General</c:formatCode>
                  <c:ptCount val="4"/>
                  <c:pt idx="0">
                    <c:v>1.6E-2</c:v>
                  </c:pt>
                  <c:pt idx="1">
                    <c:v>1.7000000000000001E-2</c:v>
                  </c:pt>
                  <c:pt idx="2">
                    <c:v>1.7000000000000001E-2</c:v>
                  </c:pt>
                  <c:pt idx="3">
                    <c:v>0.02</c:v>
                  </c:pt>
                </c:numCache>
              </c:numRef>
            </c:plus>
            <c:minus>
              <c:numRef>
                <c:f>'\Users\ahiggins\AppData\Local\Microsoft\Windows\Temporary Internet Files\Content.Outlook\1F2CXX12\[Copy of Climate across grades by gender and frl.xlsx]Climate by Gender'!$L$12:$L$15</c:f>
                <c:numCache>
                  <c:formatCode>General</c:formatCode>
                  <c:ptCount val="4"/>
                  <c:pt idx="0">
                    <c:v>1.6E-2</c:v>
                  </c:pt>
                  <c:pt idx="1">
                    <c:v>1.7000000000000001E-2</c:v>
                  </c:pt>
                  <c:pt idx="2">
                    <c:v>1.7000000000000001E-2</c:v>
                  </c:pt>
                  <c:pt idx="3">
                    <c:v>0.02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'\Users\ahiggins\AppData\Local\Microsoft\Windows\Temporary Internet Files\Content.Outlook\1F2CXX12\[Copy of Climate across grades by gender and frl.xlsx]Climate by Gender'!$K$3:$K$6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'\Users\ahiggins\AppData\Local\Microsoft\Windows\Temporary Internet Files\Content.Outlook\1F2CXX12\[Copy of Climate across grades by gender and frl.xlsx]Climate by Gender'!$L$3:$L$6</c:f>
              <c:numCache>
                <c:formatCode>General</c:formatCode>
                <c:ptCount val="4"/>
                <c:pt idx="0">
                  <c:v>3.1946984126984121</c:v>
                </c:pt>
                <c:pt idx="1">
                  <c:v>3.1679197994987458</c:v>
                </c:pt>
                <c:pt idx="2">
                  <c:v>3.0416563595135</c:v>
                </c:pt>
                <c:pt idx="3">
                  <c:v>2.9740452945474498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'\Users\ahiggins\AppData\Local\Microsoft\Windows\Temporary Internet Files\Content.Outlook\1F2CXX12\[Copy of Climate across grades by gender and frl.xlsx]Climate by Gender'!$M$2</c:f>
              <c:strCache>
                <c:ptCount val="1"/>
                <c:pt idx="0">
                  <c:v>Male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'\Users\ahiggins\AppData\Local\Microsoft\Windows\Temporary Internet Files\Content.Outlook\1F2CXX12\[Copy of Climate across grades by gender and frl.xlsx]Climate by Gender'!$M$12:$M$15</c:f>
                <c:numCache>
                  <c:formatCode>General</c:formatCode>
                  <c:ptCount val="4"/>
                  <c:pt idx="0">
                    <c:v>1.5811826690324701E-2</c:v>
                  </c:pt>
                  <c:pt idx="1">
                    <c:v>1.7050331214298602E-2</c:v>
                  </c:pt>
                  <c:pt idx="2">
                    <c:v>1.7132020785463199E-2</c:v>
                  </c:pt>
                  <c:pt idx="3">
                    <c:v>1.8935671297184899E-2</c:v>
                  </c:pt>
                </c:numCache>
              </c:numRef>
            </c:plus>
            <c:minus>
              <c:numRef>
                <c:f>'\Users\ahiggins\AppData\Local\Microsoft\Windows\Temporary Internet Files\Content.Outlook\1F2CXX12\[Copy of Climate across grades by gender and frl.xlsx]Climate by Gender'!$M$12:$M$15</c:f>
                <c:numCache>
                  <c:formatCode>General</c:formatCode>
                  <c:ptCount val="4"/>
                  <c:pt idx="0">
                    <c:v>1.5811826690324701E-2</c:v>
                  </c:pt>
                  <c:pt idx="1">
                    <c:v>1.7050331214298602E-2</c:v>
                  </c:pt>
                  <c:pt idx="2">
                    <c:v>1.7132020785463199E-2</c:v>
                  </c:pt>
                  <c:pt idx="3">
                    <c:v>1.8935671297184899E-2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'\Users\ahiggins\AppData\Local\Microsoft\Windows\Temporary Internet Files\Content.Outlook\1F2CXX12\[Copy of Climate across grades by gender and frl.xlsx]Climate by Gender'!$K$3:$K$6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'\Users\ahiggins\AppData\Local\Microsoft\Windows\Temporary Internet Files\Content.Outlook\1F2CXX12\[Copy of Climate across grades by gender and frl.xlsx]Climate by Gender'!$M$3:$M$6</c:f>
              <c:numCache>
                <c:formatCode>General</c:formatCode>
                <c:ptCount val="4"/>
                <c:pt idx="0">
                  <c:v>3.1419999999999999</c:v>
                </c:pt>
                <c:pt idx="1">
                  <c:v>3.101</c:v>
                </c:pt>
                <c:pt idx="2">
                  <c:v>2.968</c:v>
                </c:pt>
                <c:pt idx="3">
                  <c:v>2.9180000000000001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8855392"/>
        <c:axId val="378855784"/>
      </c:lineChart>
      <c:catAx>
        <c:axId val="37885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78855784"/>
        <c:crosses val="autoZero"/>
        <c:auto val="1"/>
        <c:lblAlgn val="ctr"/>
        <c:lblOffset val="100"/>
        <c:noMultiLvlLbl val="0"/>
      </c:catAx>
      <c:valAx>
        <c:axId val="378855784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78855392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 b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Utility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ysClr val="windowText" lastClr="000000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'\Users\ahiggins\AppData\Local\Microsoft\Windows\Temporary Internet Files\Content.Outlook\1F2CXX12\[Copy of Climate across grades by gender and frl.xlsx]Climate by Gender'!$Q$2</c:f>
              <c:strCache>
                <c:ptCount val="1"/>
                <c:pt idx="0">
                  <c:v>Female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'\Users\ahiggins\AppData\Local\Microsoft\Windows\Temporary Internet Files\Content.Outlook\1F2CXX12\[Copy of Climate across grades by gender and frl.xlsx]Climate by Gender'!$Q$12:$Q$15</c:f>
                <c:numCache>
                  <c:formatCode>General</c:formatCode>
                  <c:ptCount val="4"/>
                  <c:pt idx="0">
                    <c:v>2.06438025657531E-2</c:v>
                  </c:pt>
                  <c:pt idx="1">
                    <c:v>2.2169295672684799E-2</c:v>
                  </c:pt>
                  <c:pt idx="2">
                    <c:v>2.20001541613143E-2</c:v>
                  </c:pt>
                  <c:pt idx="3">
                    <c:v>2.4951636102886698E-2</c:v>
                  </c:pt>
                </c:numCache>
              </c:numRef>
            </c:plus>
            <c:minus>
              <c:numRef>
                <c:f>'\Users\ahiggins\AppData\Local\Microsoft\Windows\Temporary Internet Files\Content.Outlook\1F2CXX12\[Copy of Climate across grades by gender and frl.xlsx]Climate by Gender'!$Q$12:$Q$15</c:f>
                <c:numCache>
                  <c:formatCode>General</c:formatCode>
                  <c:ptCount val="4"/>
                  <c:pt idx="0">
                    <c:v>2.06438025657531E-2</c:v>
                  </c:pt>
                  <c:pt idx="1">
                    <c:v>2.2169295672684799E-2</c:v>
                  </c:pt>
                  <c:pt idx="2">
                    <c:v>2.20001541613143E-2</c:v>
                  </c:pt>
                  <c:pt idx="3">
                    <c:v>2.4951636102886698E-2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'\Users\ahiggins\AppData\Local\Microsoft\Windows\Temporary Internet Files\Content.Outlook\1F2CXX12\[Copy of Climate across grades by gender and frl.xlsx]Climate by Gender'!$P$3:$P$6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'\Users\ahiggins\AppData\Local\Microsoft\Windows\Temporary Internet Files\Content.Outlook\1F2CXX12\[Copy of Climate across grades by gender and frl.xlsx]Climate by Gender'!$Q$3:$Q$6</c:f>
              <c:numCache>
                <c:formatCode>General</c:formatCode>
                <c:ptCount val="4"/>
                <c:pt idx="0">
                  <c:v>3.3470363288718912</c:v>
                </c:pt>
                <c:pt idx="1">
                  <c:v>3.2285924292539492</c:v>
                </c:pt>
                <c:pt idx="2">
                  <c:v>2.941730003619254</c:v>
                </c:pt>
                <c:pt idx="3">
                  <c:v>2.7283519553072741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'\Users\ahiggins\AppData\Local\Microsoft\Windows\Temporary Internet Files\Content.Outlook\1F2CXX12\[Copy of Climate across grades by gender and frl.xlsx]Climate by Gender'!$R$2</c:f>
              <c:strCache>
                <c:ptCount val="1"/>
                <c:pt idx="0">
                  <c:v>Male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'\Users\ahiggins\AppData\Local\Microsoft\Windows\Temporary Internet Files\Content.Outlook\1F2CXX12\[Copy of Climate across grades by gender and frl.xlsx]Climate by Gender'!$R$12:$R$15</c:f>
                <c:numCache>
                  <c:formatCode>General</c:formatCode>
                  <c:ptCount val="4"/>
                  <c:pt idx="0">
                    <c:v>2.0195074432651599E-2</c:v>
                  </c:pt>
                  <c:pt idx="1">
                    <c:v>2.1718990477454899E-2</c:v>
                  </c:pt>
                  <c:pt idx="2">
                    <c:v>2.18465116667967E-2</c:v>
                  </c:pt>
                  <c:pt idx="3">
                    <c:v>2.4155101117975499E-2</c:v>
                  </c:pt>
                </c:numCache>
              </c:numRef>
            </c:plus>
            <c:minus>
              <c:numRef>
                <c:f>'\Users\ahiggins\AppData\Local\Microsoft\Windows\Temporary Internet Files\Content.Outlook\1F2CXX12\[Copy of Climate across grades by gender and frl.xlsx]Climate by Gender'!$R$12:$R$15</c:f>
                <c:numCache>
                  <c:formatCode>General</c:formatCode>
                  <c:ptCount val="4"/>
                  <c:pt idx="0">
                    <c:v>2.0195074432651599E-2</c:v>
                  </c:pt>
                  <c:pt idx="1">
                    <c:v>2.1718990477454899E-2</c:v>
                  </c:pt>
                  <c:pt idx="2">
                    <c:v>2.18465116667967E-2</c:v>
                  </c:pt>
                  <c:pt idx="3">
                    <c:v>2.4155101117975499E-2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'\Users\ahiggins\AppData\Local\Microsoft\Windows\Temporary Internet Files\Content.Outlook\1F2CXX12\[Copy of Climate across grades by gender and frl.xlsx]Climate by Gender'!$P$3:$P$6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'\Users\ahiggins\AppData\Local\Microsoft\Windows\Temporary Internet Files\Content.Outlook\1F2CXX12\[Copy of Climate across grades by gender and frl.xlsx]Climate by Gender'!$R$3:$R$6</c:f>
              <c:numCache>
                <c:formatCode>General</c:formatCode>
                <c:ptCount val="4"/>
                <c:pt idx="0">
                  <c:v>3.2679999999999998</c:v>
                </c:pt>
                <c:pt idx="1">
                  <c:v>3.1890000000000001</c:v>
                </c:pt>
                <c:pt idx="2">
                  <c:v>2.8849999999999998</c:v>
                </c:pt>
                <c:pt idx="3">
                  <c:v>2.6539999999999999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8858136"/>
        <c:axId val="378858528"/>
      </c:lineChart>
      <c:catAx>
        <c:axId val="378858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78858528"/>
        <c:crosses val="autoZero"/>
        <c:auto val="1"/>
        <c:lblAlgn val="ctr"/>
        <c:lblOffset val="100"/>
        <c:noMultiLvlLbl val="0"/>
      </c:catAx>
      <c:valAx>
        <c:axId val="378858528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78858136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100" b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Engagement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ysClr val="windowText" lastClr="000000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'C:\Users\ahiggins\AppData\Local\Microsoft\Windows\Temporary Internet Files\Content.Outlook\1F2CXX12\[2016 Climate across grades by special pops.xlsx]Climate by IEP'!$B$2</c:f>
              <c:strCache>
                <c:ptCount val="1"/>
                <c:pt idx="0">
                  <c:v>non-IEP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'C:\Users\ahiggins\AppData\Local\Microsoft\Windows\Temporary Internet Files\Content.Outlook\1F2CXX12\[2016 Climate across grades by special pops.xlsx]Climate by IEP'!$B$12:$B$15</c:f>
                <c:numCache>
                  <c:formatCode>General</c:formatCode>
                  <c:ptCount val="4"/>
                  <c:pt idx="0">
                    <c:v>1.41029009046177E-2</c:v>
                  </c:pt>
                  <c:pt idx="1">
                    <c:v>1.5179656812034099E-2</c:v>
                  </c:pt>
                  <c:pt idx="2">
                    <c:v>1.52163892476224E-2</c:v>
                  </c:pt>
                  <c:pt idx="3">
                    <c:v>1.6691989017202199E-2</c:v>
                  </c:pt>
                </c:numCache>
              </c:numRef>
            </c:plus>
            <c:minus>
              <c:numRef>
                <c:f>'C:\Users\ahiggins\AppData\Local\Microsoft\Windows\Temporary Internet Files\Content.Outlook\1F2CXX12\[2016 Climate across grades by special pops.xlsx]Climate by IEP'!$B$12:$B$15</c:f>
                <c:numCache>
                  <c:formatCode>General</c:formatCode>
                  <c:ptCount val="4"/>
                  <c:pt idx="0">
                    <c:v>1.41029009046177E-2</c:v>
                  </c:pt>
                  <c:pt idx="1">
                    <c:v>1.5179656812034099E-2</c:v>
                  </c:pt>
                  <c:pt idx="2">
                    <c:v>1.52163892476224E-2</c:v>
                  </c:pt>
                  <c:pt idx="3">
                    <c:v>1.6691989017202199E-2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'C:\Users\ahiggins\AppData\Local\Microsoft\Windows\Temporary Internet Files\Content.Outlook\1F2CXX12\[2016 Climate across grades by special pops.xlsx]Climate by IEP'!$A$3:$A$6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'C:\Users\ahiggins\AppData\Local\Microsoft\Windows\Temporary Internet Files\Content.Outlook\1F2CXX12\[2016 Climate across grades by special pops.xlsx]Climate by IEP'!$B$3:$B$6</c:f>
              <c:numCache>
                <c:formatCode>General</c:formatCode>
                <c:ptCount val="4"/>
                <c:pt idx="0">
                  <c:v>2.8505376344086062</c:v>
                </c:pt>
                <c:pt idx="1">
                  <c:v>2.7171790235081401</c:v>
                </c:pt>
                <c:pt idx="2">
                  <c:v>2.45032303654351</c:v>
                </c:pt>
                <c:pt idx="3">
                  <c:v>2.4125971817297782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'C:\Users\ahiggins\AppData\Local\Microsoft\Windows\Temporary Internet Files\Content.Outlook\1F2CXX12\[2016 Climate across grades by special pops.xlsx]Climate by IEP'!$C$2</c:f>
              <c:strCache>
                <c:ptCount val="1"/>
                <c:pt idx="0">
                  <c:v>IEP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'C:\Users\ahiggins\AppData\Local\Microsoft\Windows\Temporary Internet Files\Content.Outlook\1F2CXX12\[2016 Climate across grades by special pops.xlsx]Climate by IEP'!$C$12:$C$15</c:f>
                <c:numCache>
                  <c:formatCode>General</c:formatCode>
                  <c:ptCount val="4"/>
                  <c:pt idx="0">
                    <c:v>3.7767457481866398E-2</c:v>
                  </c:pt>
                  <c:pt idx="1">
                    <c:v>4.1036679969612702E-2</c:v>
                  </c:pt>
                  <c:pt idx="2">
                    <c:v>4.2166340944801602E-2</c:v>
                  </c:pt>
                  <c:pt idx="3">
                    <c:v>5.4863471659721601E-2</c:v>
                  </c:pt>
                </c:numCache>
              </c:numRef>
            </c:plus>
            <c:minus>
              <c:numRef>
                <c:f>'C:\Users\ahiggins\AppData\Local\Microsoft\Windows\Temporary Internet Files\Content.Outlook\1F2CXX12\[2016 Climate across grades by special pops.xlsx]Climate by IEP'!$C$12:$C$15</c:f>
                <c:numCache>
                  <c:formatCode>General</c:formatCode>
                  <c:ptCount val="4"/>
                  <c:pt idx="0">
                    <c:v>3.7767457481866398E-2</c:v>
                  </c:pt>
                  <c:pt idx="1">
                    <c:v>4.1036679969612702E-2</c:v>
                  </c:pt>
                  <c:pt idx="2">
                    <c:v>4.2166340944801602E-2</c:v>
                  </c:pt>
                  <c:pt idx="3">
                    <c:v>5.4863471659721601E-2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'C:\Users\ahiggins\AppData\Local\Microsoft\Windows\Temporary Internet Files\Content.Outlook\1F2CXX12\[2016 Climate across grades by special pops.xlsx]Climate by IEP'!$A$3:$A$6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'C:\Users\ahiggins\AppData\Local\Microsoft\Windows\Temporary Internet Files\Content.Outlook\1F2CXX12\[2016 Climate across grades by special pops.xlsx]Climate by IEP'!$C$3:$C$6</c:f>
              <c:numCache>
                <c:formatCode>General</c:formatCode>
                <c:ptCount val="4"/>
                <c:pt idx="0">
                  <c:v>2.7748134328358409</c:v>
                </c:pt>
                <c:pt idx="1">
                  <c:v>2.7234948604992879</c:v>
                </c:pt>
                <c:pt idx="2">
                  <c:v>2.6110077519379802</c:v>
                </c:pt>
                <c:pt idx="3">
                  <c:v>2.3641732283460741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9154408"/>
        <c:axId val="379154800"/>
      </c:lineChart>
      <c:catAx>
        <c:axId val="3791544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79154800"/>
        <c:crosses val="autoZero"/>
        <c:auto val="1"/>
        <c:lblAlgn val="ctr"/>
        <c:lblOffset val="100"/>
        <c:noMultiLvlLbl val="0"/>
      </c:catAx>
      <c:valAx>
        <c:axId val="379154800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79154408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100" b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Student Respect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ysClr val="windowText" lastClr="000000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'C:\Users\ahiggins\AppData\Local\Microsoft\Windows\Temporary Internet Files\Content.Outlook\1F2CXX12\[2016 Climate across grades by special pops.xlsx]Climate by IEP'!$G$2</c:f>
              <c:strCache>
                <c:ptCount val="1"/>
                <c:pt idx="0">
                  <c:v>non-IEP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'C:\Users\ahiggins\AppData\Local\Microsoft\Windows\Temporary Internet Files\Content.Outlook\1F2CXX12\[2016 Climate across grades by special pops.xlsx]Climate by IEP'!$G$12:$G$15</c:f>
                <c:numCache>
                  <c:formatCode>General</c:formatCode>
                  <c:ptCount val="4"/>
                  <c:pt idx="0">
                    <c:v>1.3062766062138201E-2</c:v>
                  </c:pt>
                  <c:pt idx="1">
                    <c:v>1.4057417926542699E-2</c:v>
                  </c:pt>
                  <c:pt idx="2">
                    <c:v>1.4053162616039099E-2</c:v>
                  </c:pt>
                  <c:pt idx="3">
                    <c:v>1.54488030268878E-2</c:v>
                  </c:pt>
                </c:numCache>
              </c:numRef>
            </c:plus>
            <c:minus>
              <c:numRef>
                <c:f>'C:\Users\ahiggins\AppData\Local\Microsoft\Windows\Temporary Internet Files\Content.Outlook\1F2CXX12\[2016 Climate across grades by special pops.xlsx]Climate by IEP'!$G$12:$G$15</c:f>
                <c:numCache>
                  <c:formatCode>General</c:formatCode>
                  <c:ptCount val="4"/>
                  <c:pt idx="0">
                    <c:v>1.3062766062138201E-2</c:v>
                  </c:pt>
                  <c:pt idx="1">
                    <c:v>1.4057417926542699E-2</c:v>
                  </c:pt>
                  <c:pt idx="2">
                    <c:v>1.4053162616039099E-2</c:v>
                  </c:pt>
                  <c:pt idx="3">
                    <c:v>1.54488030268878E-2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'C:\Users\ahiggins\AppData\Local\Microsoft\Windows\Temporary Internet Files\Content.Outlook\1F2CXX12\[2016 Climate across grades by special pops.xlsx]Climate by IEP'!$F$3:$F$6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'C:\Users\ahiggins\AppData\Local\Microsoft\Windows\Temporary Internet Files\Content.Outlook\1F2CXX12\[2016 Climate across grades by special pops.xlsx]Climate by IEP'!$G$3:$G$6</c:f>
              <c:numCache>
                <c:formatCode>General</c:formatCode>
                <c:ptCount val="4"/>
                <c:pt idx="0">
                  <c:v>2.7313745267981662</c:v>
                </c:pt>
                <c:pt idx="1">
                  <c:v>2.7027068731793169</c:v>
                </c:pt>
                <c:pt idx="2">
                  <c:v>2.485277585610512</c:v>
                </c:pt>
                <c:pt idx="3">
                  <c:v>2.5927387048455048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'C:\Users\ahiggins\AppData\Local\Microsoft\Windows\Temporary Internet Files\Content.Outlook\1F2CXX12\[2016 Climate across grades by special pops.xlsx]Climate by IEP'!$H$2</c:f>
              <c:strCache>
                <c:ptCount val="1"/>
                <c:pt idx="0">
                  <c:v>IEP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'C:\Users\ahiggins\AppData\Local\Microsoft\Windows\Temporary Internet Files\Content.Outlook\1F2CXX12\[2016 Climate across grades by special pops.xlsx]Climate by IEP'!$H$12:$H$15</c:f>
                <c:numCache>
                  <c:formatCode>General</c:formatCode>
                  <c:ptCount val="4"/>
                  <c:pt idx="0">
                    <c:v>3.5154192762311201E-2</c:v>
                  </c:pt>
                  <c:pt idx="1">
                    <c:v>3.83356301087419E-2</c:v>
                  </c:pt>
                  <c:pt idx="2">
                    <c:v>3.9137158534996802E-2</c:v>
                  </c:pt>
                  <c:pt idx="3">
                    <c:v>5.0885473568390897E-2</c:v>
                  </c:pt>
                </c:numCache>
              </c:numRef>
            </c:plus>
            <c:minus>
              <c:numRef>
                <c:f>'C:\Users\ahiggins\AppData\Local\Microsoft\Windows\Temporary Internet Files\Content.Outlook\1F2CXX12\[2016 Climate across grades by special pops.xlsx]Climate by IEP'!$H$12:$H$15</c:f>
                <c:numCache>
                  <c:formatCode>General</c:formatCode>
                  <c:ptCount val="4"/>
                  <c:pt idx="0">
                    <c:v>3.5154192762311201E-2</c:v>
                  </c:pt>
                  <c:pt idx="1">
                    <c:v>3.83356301087419E-2</c:v>
                  </c:pt>
                  <c:pt idx="2">
                    <c:v>3.9137158534996802E-2</c:v>
                  </c:pt>
                  <c:pt idx="3">
                    <c:v>5.0885473568390897E-2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'C:\Users\ahiggins\AppData\Local\Microsoft\Windows\Temporary Internet Files\Content.Outlook\1F2CXX12\[2016 Climate across grades by special pops.xlsx]Climate by IEP'!$F$3:$F$6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'C:\Users\ahiggins\AppData\Local\Microsoft\Windows\Temporary Internet Files\Content.Outlook\1F2CXX12\[2016 Climate across grades by special pops.xlsx]Climate by IEP'!$H$3:$H$6</c:f>
              <c:numCache>
                <c:formatCode>General</c:formatCode>
                <c:ptCount val="4"/>
                <c:pt idx="0">
                  <c:v>2.7357864357864341</c:v>
                </c:pt>
                <c:pt idx="1">
                  <c:v>2.6675246675246531</c:v>
                </c:pt>
                <c:pt idx="2">
                  <c:v>2.5763357925329808</c:v>
                </c:pt>
                <c:pt idx="3">
                  <c:v>2.478798185941538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9155584"/>
        <c:axId val="379155976"/>
      </c:lineChart>
      <c:catAx>
        <c:axId val="3791555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79155976"/>
        <c:crosses val="autoZero"/>
        <c:auto val="1"/>
        <c:lblAlgn val="ctr"/>
        <c:lblOffset val="100"/>
        <c:noMultiLvlLbl val="0"/>
      </c:catAx>
      <c:valAx>
        <c:axId val="379155976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79155584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100" b="0"/>
              <a:t>Teacher Support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'C:\Users\ahiggins\AppData\Local\Microsoft\Windows\Temporary Internet Files\Content.Outlook\1F2CXX12\[2016 Climate across grades by special pops.xlsx]Climate by IEP'!$L$2</c:f>
              <c:strCache>
                <c:ptCount val="1"/>
                <c:pt idx="0">
                  <c:v>non-IEP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'C:\Users\ahiggins\AppData\Local\Microsoft\Windows\Temporary Internet Files\Content.Outlook\1F2CXX12\[2016 Climate across grades by special pops.xlsx]Climate by IEP'!$L$12:$L$15</c:f>
                <c:numCache>
                  <c:formatCode>General</c:formatCode>
                  <c:ptCount val="4"/>
                  <c:pt idx="0">
                    <c:v>1.20551155409588E-2</c:v>
                  </c:pt>
                  <c:pt idx="1">
                    <c:v>1.29658522060022E-2</c:v>
                  </c:pt>
                  <c:pt idx="2">
                    <c:v>1.2922560425023299E-2</c:v>
                  </c:pt>
                  <c:pt idx="3">
                    <c:v>1.42285774133668E-2</c:v>
                  </c:pt>
                </c:numCache>
              </c:numRef>
            </c:plus>
            <c:minus>
              <c:numRef>
                <c:f>'C:\Users\ahiggins\AppData\Local\Microsoft\Windows\Temporary Internet Files\Content.Outlook\1F2CXX12\[2016 Climate across grades by special pops.xlsx]Climate by IEP'!$L$12:$L$15</c:f>
                <c:numCache>
                  <c:formatCode>General</c:formatCode>
                  <c:ptCount val="4"/>
                  <c:pt idx="0">
                    <c:v>1.20551155409588E-2</c:v>
                  </c:pt>
                  <c:pt idx="1">
                    <c:v>1.29658522060022E-2</c:v>
                  </c:pt>
                  <c:pt idx="2">
                    <c:v>1.2922560425023299E-2</c:v>
                  </c:pt>
                  <c:pt idx="3">
                    <c:v>1.42285774133668E-2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'C:\Users\ahiggins\AppData\Local\Microsoft\Windows\Temporary Internet Files\Content.Outlook\1F2CXX12\[2016 Climate across grades by special pops.xlsx]Climate by IEP'!$K$3:$K$6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'C:\Users\ahiggins\AppData\Local\Microsoft\Windows\Temporary Internet Files\Content.Outlook\1F2CXX12\[2016 Climate across grades by special pops.xlsx]Climate by IEP'!$L$3:$L$6</c:f>
              <c:numCache>
                <c:formatCode>General</c:formatCode>
                <c:ptCount val="4"/>
                <c:pt idx="0">
                  <c:v>3.1788414205344568</c:v>
                </c:pt>
                <c:pt idx="1">
                  <c:v>3.1434062581713631</c:v>
                </c:pt>
                <c:pt idx="2">
                  <c:v>3.0012481962481861</c:v>
                </c:pt>
                <c:pt idx="3">
                  <c:v>2.9466428746370261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'C:\Users\ahiggins\AppData\Local\Microsoft\Windows\Temporary Internet Files\Content.Outlook\1F2CXX12\[2016 Climate across grades by special pops.xlsx]Climate by IEP'!$M$2</c:f>
              <c:strCache>
                <c:ptCount val="1"/>
                <c:pt idx="0">
                  <c:v>IEP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'C:\Users\ahiggins\AppData\Local\Microsoft\Windows\Temporary Internet Files\Content.Outlook\1F2CXX12\[2016 Climate across grades by special pops.xlsx]Climate by IEP'!$M$12:$M$15</c:f>
                <c:numCache>
                  <c:formatCode>General</c:formatCode>
                  <c:ptCount val="4"/>
                  <c:pt idx="0">
                    <c:v>3.3000000000000002E-2</c:v>
                  </c:pt>
                  <c:pt idx="1">
                    <c:v>3.5000000000000003E-2</c:v>
                  </c:pt>
                  <c:pt idx="2">
                    <c:v>3.5999999999999997E-2</c:v>
                  </c:pt>
                  <c:pt idx="3">
                    <c:v>4.7E-2</c:v>
                  </c:pt>
                </c:numCache>
              </c:numRef>
            </c:plus>
            <c:minus>
              <c:numRef>
                <c:f>'C:\Users\ahiggins\AppData\Local\Microsoft\Windows\Temporary Internet Files\Content.Outlook\1F2CXX12\[2016 Climate across grades by special pops.xlsx]Climate by IEP'!$M$12:$M$15</c:f>
                <c:numCache>
                  <c:formatCode>General</c:formatCode>
                  <c:ptCount val="4"/>
                  <c:pt idx="0">
                    <c:v>3.3000000000000002E-2</c:v>
                  </c:pt>
                  <c:pt idx="1">
                    <c:v>3.5000000000000003E-2</c:v>
                  </c:pt>
                  <c:pt idx="2">
                    <c:v>3.5999999999999997E-2</c:v>
                  </c:pt>
                  <c:pt idx="3">
                    <c:v>4.7E-2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'C:\Users\ahiggins\AppData\Local\Microsoft\Windows\Temporary Internet Files\Content.Outlook\1F2CXX12\[2016 Climate across grades by special pops.xlsx]Climate by IEP'!$K$3:$K$6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'C:\Users\ahiggins\AppData\Local\Microsoft\Windows\Temporary Internet Files\Content.Outlook\1F2CXX12\[2016 Climate across grades by special pops.xlsx]Climate by IEP'!$M$3:$M$6</c:f>
              <c:numCache>
                <c:formatCode>General</c:formatCode>
                <c:ptCount val="4"/>
                <c:pt idx="0">
                  <c:v>3.086314210723673</c:v>
                </c:pt>
                <c:pt idx="1">
                  <c:v>3.0623613829093141</c:v>
                </c:pt>
                <c:pt idx="2">
                  <c:v>3.0312683367185729</c:v>
                </c:pt>
                <c:pt idx="3">
                  <c:v>2.9256678281062891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9156760"/>
        <c:axId val="379157152"/>
      </c:lineChart>
      <c:catAx>
        <c:axId val="379156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79157152"/>
        <c:crosses val="autoZero"/>
        <c:auto val="1"/>
        <c:lblAlgn val="ctr"/>
        <c:lblOffset val="100"/>
        <c:noMultiLvlLbl val="0"/>
      </c:catAx>
      <c:valAx>
        <c:axId val="379157152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79156760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100" b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Utility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ysClr val="windowText" lastClr="000000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'C:\Users\ahiggins\AppData\Local\Microsoft\Windows\Temporary Internet Files\Content.Outlook\1F2CXX12\[2016 Climate across grades by special pops.xlsx]Climate by IEP'!$Q$2</c:f>
              <c:strCache>
                <c:ptCount val="1"/>
                <c:pt idx="0">
                  <c:v>non-IEP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'C:\Users\ahiggins\AppData\Local\Microsoft\Windows\Temporary Internet Files\Content.Outlook\1F2CXX12\[2016 Climate across grades by special pops.xlsx]Climate by IEP'!$Q$12:$Q$15</c:f>
                <c:numCache>
                  <c:formatCode>General</c:formatCode>
                  <c:ptCount val="4"/>
                  <c:pt idx="0">
                    <c:v>1.5370968157267699E-2</c:v>
                  </c:pt>
                  <c:pt idx="1">
                    <c:v>1.6494912740624E-2</c:v>
                  </c:pt>
                  <c:pt idx="2">
                    <c:v>1.64447303525312E-2</c:v>
                  </c:pt>
                  <c:pt idx="3">
                    <c:v>1.8111388572014799E-2</c:v>
                  </c:pt>
                </c:numCache>
              </c:numRef>
            </c:plus>
            <c:minus>
              <c:numRef>
                <c:f>'C:\Users\ahiggins\AppData\Local\Microsoft\Windows\Temporary Internet Files\Content.Outlook\1F2CXX12\[2016 Climate across grades by special pops.xlsx]Climate by IEP'!$Q$12:$Q$15</c:f>
                <c:numCache>
                  <c:formatCode>General</c:formatCode>
                  <c:ptCount val="4"/>
                  <c:pt idx="0">
                    <c:v>1.5370968157267699E-2</c:v>
                  </c:pt>
                  <c:pt idx="1">
                    <c:v>1.6494912740624E-2</c:v>
                  </c:pt>
                  <c:pt idx="2">
                    <c:v>1.64447303525312E-2</c:v>
                  </c:pt>
                  <c:pt idx="3">
                    <c:v>1.8111388572014799E-2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'C:\Users\ahiggins\AppData\Local\Microsoft\Windows\Temporary Internet Files\Content.Outlook\1F2CXX12\[2016 Climate across grades by special pops.xlsx]Climate by IEP'!$P$3:$P$6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'C:\Users\ahiggins\AppData\Local\Microsoft\Windows\Temporary Internet Files\Content.Outlook\1F2CXX12\[2016 Climate across grades by special pops.xlsx]Climate by IEP'!$Q$3:$Q$6</c:f>
              <c:numCache>
                <c:formatCode>General</c:formatCode>
                <c:ptCount val="4"/>
                <c:pt idx="0">
                  <c:v>3.3239999999999998</c:v>
                </c:pt>
                <c:pt idx="1">
                  <c:v>3.2170000000000001</c:v>
                </c:pt>
                <c:pt idx="2">
                  <c:v>2.8929999999999989</c:v>
                </c:pt>
                <c:pt idx="3">
                  <c:v>2.6949999999999998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'C:\Users\ahiggins\AppData\Local\Microsoft\Windows\Temporary Internet Files\Content.Outlook\1F2CXX12\[2016 Climate across grades by special pops.xlsx]Climate by IEP'!$R$2</c:f>
              <c:strCache>
                <c:ptCount val="1"/>
                <c:pt idx="0">
                  <c:v>IEP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'C:\Users\ahiggins\AppData\Local\Microsoft\Windows\Temporary Internet Files\Content.Outlook\1F2CXX12\[2016 Climate across grades by special pops.xlsx]Climate by IEP'!$R$12:$R$15</c:f>
                <c:numCache>
                  <c:formatCode>General</c:formatCode>
                  <c:ptCount val="4"/>
                  <c:pt idx="0">
                    <c:v>4.1780302675896698E-2</c:v>
                  </c:pt>
                  <c:pt idx="1">
                    <c:v>4.53957082824668E-2</c:v>
                  </c:pt>
                  <c:pt idx="2">
                    <c:v>4.6149662472436098E-2</c:v>
                  </c:pt>
                  <c:pt idx="3">
                    <c:v>6.0157408114576302E-2</c:v>
                  </c:pt>
                </c:numCache>
              </c:numRef>
            </c:plus>
            <c:minus>
              <c:numRef>
                <c:f>'C:\Users\ahiggins\AppData\Local\Microsoft\Windows\Temporary Internet Files\Content.Outlook\1F2CXX12\[2016 Climate across grades by special pops.xlsx]Climate by IEP'!$R$12:$R$15</c:f>
                <c:numCache>
                  <c:formatCode>General</c:formatCode>
                  <c:ptCount val="4"/>
                  <c:pt idx="0">
                    <c:v>4.1780302675896698E-2</c:v>
                  </c:pt>
                  <c:pt idx="1">
                    <c:v>4.53957082824668E-2</c:v>
                  </c:pt>
                  <c:pt idx="2">
                    <c:v>4.6149662472436098E-2</c:v>
                  </c:pt>
                  <c:pt idx="3">
                    <c:v>6.0157408114576302E-2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'C:\Users\ahiggins\AppData\Local\Microsoft\Windows\Temporary Internet Files\Content.Outlook\1F2CXX12\[2016 Climate across grades by special pops.xlsx]Climate by IEP'!$P$3:$P$6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'C:\Users\ahiggins\AppData\Local\Microsoft\Windows\Temporary Internet Files\Content.Outlook\1F2CXX12\[2016 Climate across grades by special pops.xlsx]Climate by IEP'!$R$3:$R$6</c:f>
              <c:numCache>
                <c:formatCode>General</c:formatCode>
                <c:ptCount val="4"/>
                <c:pt idx="0">
                  <c:v>3.1771241830065762</c:v>
                </c:pt>
                <c:pt idx="1">
                  <c:v>3.1435185185185248</c:v>
                </c:pt>
                <c:pt idx="2">
                  <c:v>3.0725677830940872</c:v>
                </c:pt>
                <c:pt idx="3">
                  <c:v>2.6368563685634552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9157936"/>
        <c:axId val="379038624"/>
      </c:lineChart>
      <c:catAx>
        <c:axId val="379157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79038624"/>
        <c:crosses val="autoZero"/>
        <c:auto val="1"/>
        <c:lblAlgn val="ctr"/>
        <c:lblOffset val="100"/>
        <c:noMultiLvlLbl val="0"/>
      </c:catAx>
      <c:valAx>
        <c:axId val="379038624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79157936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 b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Teacher Support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ysClr val="windowText" lastClr="000000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'C:\Users\ahiggins\AppData\Local\Microsoft\Windows\Temporary Internet Files\Content.Outlook\1F2CXX12\[Copy of Climate across grades by gender and frl.xlsx]Climate by FRL'!$L$2</c:f>
              <c:strCache>
                <c:ptCount val="1"/>
                <c:pt idx="0">
                  <c:v>non-FRL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'C:\Users\ahiggins\AppData\Local\Microsoft\Windows\Temporary Internet Files\Content.Outlook\1F2CXX12\[Copy of Climate across grades by gender and frl.xlsx]Climate by FRL'!$L$12:$L$15</c:f>
                <c:numCache>
                  <c:formatCode>General</c:formatCode>
                  <c:ptCount val="4"/>
                  <c:pt idx="0">
                    <c:v>1.7000000000000001E-2</c:v>
                  </c:pt>
                  <c:pt idx="1">
                    <c:v>1.7999999999999999E-2</c:v>
                  </c:pt>
                  <c:pt idx="2">
                    <c:v>1.6E-2</c:v>
                  </c:pt>
                  <c:pt idx="3">
                    <c:v>1.7000000000000001E-2</c:v>
                  </c:pt>
                </c:numCache>
              </c:numRef>
            </c:plus>
            <c:minus>
              <c:numRef>
                <c:f>'C:\Users\ahiggins\AppData\Local\Microsoft\Windows\Temporary Internet Files\Content.Outlook\1F2CXX12\[Copy of Climate across grades by gender and frl.xlsx]Climate by FRL'!$L$12:$L$15</c:f>
                <c:numCache>
                  <c:formatCode>General</c:formatCode>
                  <c:ptCount val="4"/>
                  <c:pt idx="0">
                    <c:v>1.7000000000000001E-2</c:v>
                  </c:pt>
                  <c:pt idx="1">
                    <c:v>1.7999999999999999E-2</c:v>
                  </c:pt>
                  <c:pt idx="2">
                    <c:v>1.6E-2</c:v>
                  </c:pt>
                  <c:pt idx="3">
                    <c:v>1.7000000000000001E-2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'C:\Users\ahiggins\AppData\Local\Microsoft\Windows\Temporary Internet Files\Content.Outlook\1F2CXX12\[Copy of Climate across grades by gender and frl.xlsx]Climate by FRL'!$K$3:$K$6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'C:\Users\ahiggins\AppData\Local\Microsoft\Windows\Temporary Internet Files\Content.Outlook\1F2CXX12\[Copy of Climate across grades by gender and frl.xlsx]Climate by FRL'!$L$3:$L$6</c:f>
              <c:numCache>
                <c:formatCode>General</c:formatCode>
                <c:ptCount val="4"/>
                <c:pt idx="0">
                  <c:v>3.1795170550489731</c:v>
                </c:pt>
                <c:pt idx="1">
                  <c:v>3.1584939091915829</c:v>
                </c:pt>
                <c:pt idx="2">
                  <c:v>3.0188060394889629</c:v>
                </c:pt>
                <c:pt idx="3">
                  <c:v>2.956083837043626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'C:\Users\ahiggins\AppData\Local\Microsoft\Windows\Temporary Internet Files\Content.Outlook\1F2CXX12\[Copy of Climate across grades by gender and frl.xlsx]Climate by FRL'!$M$2</c:f>
              <c:strCache>
                <c:ptCount val="1"/>
                <c:pt idx="0">
                  <c:v>FRL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'C:\Users\ahiggins\AppData\Local\Microsoft\Windows\Temporary Internet Files\Content.Outlook\1F2CXX12\[Copy of Climate across grades by gender and frl.xlsx]Climate by FRL'!$M$12:$M$15</c:f>
                <c:numCache>
                  <c:formatCode>General</c:formatCode>
                  <c:ptCount val="4"/>
                  <c:pt idx="0">
                    <c:v>1.4999999999999999E-2</c:v>
                  </c:pt>
                  <c:pt idx="1">
                    <c:v>1.7000000000000001E-2</c:v>
                  </c:pt>
                  <c:pt idx="2">
                    <c:v>1.7999999999999999E-2</c:v>
                  </c:pt>
                  <c:pt idx="3">
                    <c:v>2.3E-2</c:v>
                  </c:pt>
                </c:numCache>
              </c:numRef>
            </c:plus>
            <c:minus>
              <c:numRef>
                <c:f>'C:\Users\ahiggins\AppData\Local\Microsoft\Windows\Temporary Internet Files\Content.Outlook\1F2CXX12\[Copy of Climate across grades by gender and frl.xlsx]Climate by FRL'!$M$12:$M$15</c:f>
                <c:numCache>
                  <c:formatCode>General</c:formatCode>
                  <c:ptCount val="4"/>
                  <c:pt idx="0">
                    <c:v>1.4999999999999999E-2</c:v>
                  </c:pt>
                  <c:pt idx="1">
                    <c:v>1.7000000000000001E-2</c:v>
                  </c:pt>
                  <c:pt idx="2">
                    <c:v>1.7999999999999999E-2</c:v>
                  </c:pt>
                  <c:pt idx="3">
                    <c:v>2.3E-2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'C:\Users\ahiggins\AppData\Local\Microsoft\Windows\Temporary Internet Files\Content.Outlook\1F2CXX12\[Copy of Climate across grades by gender and frl.xlsx]Climate by FRL'!$K$3:$K$6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'C:\Users\ahiggins\AppData\Local\Microsoft\Windows\Temporary Internet Files\Content.Outlook\1F2CXX12\[Copy of Climate across grades by gender and frl.xlsx]Climate by FRL'!$M$3:$M$6</c:f>
              <c:numCache>
                <c:formatCode>General</c:formatCode>
                <c:ptCount val="4"/>
                <c:pt idx="0">
                  <c:v>3.1580600253859048</c:v>
                </c:pt>
                <c:pt idx="1">
                  <c:v>3.1126204790533478</c:v>
                </c:pt>
                <c:pt idx="2">
                  <c:v>2.9872977899293511</c:v>
                </c:pt>
                <c:pt idx="3">
                  <c:v>2.923869625519985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9040976"/>
        <c:axId val="379041368"/>
      </c:lineChart>
      <c:catAx>
        <c:axId val="379040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79041368"/>
        <c:crosses val="autoZero"/>
        <c:auto val="1"/>
        <c:lblAlgn val="ctr"/>
        <c:lblOffset val="100"/>
        <c:noMultiLvlLbl val="0"/>
      </c:catAx>
      <c:valAx>
        <c:axId val="379041368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79040976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4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 b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Utility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ysClr val="windowText" lastClr="000000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'C:\Users\ahiggins\AppData\Local\Microsoft\Windows\Temporary Internet Files\Content.Outlook\1F2CXX12\[Copy of Climate across grades by gender and frl.xlsx]Climate by FRL'!$Q$2</c:f>
              <c:strCache>
                <c:ptCount val="1"/>
                <c:pt idx="0">
                  <c:v>non-FRL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'C:\Users\ahiggins\AppData\Local\Microsoft\Windows\Temporary Internet Files\Content.Outlook\1F2CXX12\[Copy of Climate across grades by gender and frl.xlsx]Climate by FRL'!$Q$12:$Q$15</c:f>
                <c:numCache>
                  <c:formatCode>General</c:formatCode>
                  <c:ptCount val="4"/>
                  <c:pt idx="0">
                    <c:v>2.1276867042395401E-2</c:v>
                  </c:pt>
                  <c:pt idx="1">
                    <c:v>2.2787360744948401E-2</c:v>
                  </c:pt>
                  <c:pt idx="2">
                    <c:v>2.0877167113617399E-2</c:v>
                  </c:pt>
                  <c:pt idx="3">
                    <c:v>2.1430018704671198E-2</c:v>
                  </c:pt>
                </c:numCache>
              </c:numRef>
            </c:plus>
            <c:minus>
              <c:numRef>
                <c:f>'C:\Users\ahiggins\AppData\Local\Microsoft\Windows\Temporary Internet Files\Content.Outlook\1F2CXX12\[Copy of Climate across grades by gender and frl.xlsx]Climate by FRL'!$Q$12:$Q$15</c:f>
                <c:numCache>
                  <c:formatCode>General</c:formatCode>
                  <c:ptCount val="4"/>
                  <c:pt idx="0">
                    <c:v>2.1276867042395401E-2</c:v>
                  </c:pt>
                  <c:pt idx="1">
                    <c:v>2.2787360744948401E-2</c:v>
                  </c:pt>
                  <c:pt idx="2">
                    <c:v>2.0877167113617399E-2</c:v>
                  </c:pt>
                  <c:pt idx="3">
                    <c:v>2.1430018704671198E-2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'C:\Users\ahiggins\AppData\Local\Microsoft\Windows\Temporary Internet Files\Content.Outlook\1F2CXX12\[Copy of Climate across grades by gender and frl.xlsx]Climate by FRL'!$P$3:$P$6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'C:\Users\ahiggins\AppData\Local\Microsoft\Windows\Temporary Internet Files\Content.Outlook\1F2CXX12\[Copy of Climate across grades by gender and frl.xlsx]Climate by FRL'!$Q$3:$Q$6</c:f>
              <c:numCache>
                <c:formatCode>General</c:formatCode>
                <c:ptCount val="4"/>
                <c:pt idx="0">
                  <c:v>3.2816208884367559</c:v>
                </c:pt>
                <c:pt idx="1">
                  <c:v>3.1791131855309231</c:v>
                </c:pt>
                <c:pt idx="2">
                  <c:v>2.8524322559582131</c:v>
                </c:pt>
                <c:pt idx="3">
                  <c:v>2.6618507051943761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'C:\Users\ahiggins\AppData\Local\Microsoft\Windows\Temporary Internet Files\Content.Outlook\1F2CXX12\[Copy of Climate across grades by gender and frl.xlsx]Climate by FRL'!$R$2</c:f>
              <c:strCache>
                <c:ptCount val="1"/>
                <c:pt idx="0">
                  <c:v>FRL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'C:\Users\ahiggins\AppData\Local\Microsoft\Windows\Temporary Internet Files\Content.Outlook\1F2CXX12\[Copy of Climate across grades by gender and frl.xlsx]Climate by FRL'!$R$12:$R$15</c:f>
                <c:numCache>
                  <c:formatCode>General</c:formatCode>
                  <c:ptCount val="4"/>
                  <c:pt idx="0">
                    <c:v>1.9620294488670201E-2</c:v>
                  </c:pt>
                  <c:pt idx="1">
                    <c:v>2.1148175133751699E-2</c:v>
                  </c:pt>
                  <c:pt idx="2">
                    <c:v>2.3099437973438299E-2</c:v>
                  </c:pt>
                  <c:pt idx="3">
                    <c:v>2.9510324735736199E-2</c:v>
                  </c:pt>
                </c:numCache>
              </c:numRef>
            </c:plus>
            <c:minus>
              <c:numRef>
                <c:f>'C:\Users\ahiggins\AppData\Local\Microsoft\Windows\Temporary Internet Files\Content.Outlook\1F2CXX12\[Copy of Climate across grades by gender and frl.xlsx]Climate by FRL'!$R$12:$R$15</c:f>
                <c:numCache>
                  <c:formatCode>General</c:formatCode>
                  <c:ptCount val="4"/>
                  <c:pt idx="0">
                    <c:v>1.9620294488670201E-2</c:v>
                  </c:pt>
                  <c:pt idx="1">
                    <c:v>2.1148175133751699E-2</c:v>
                  </c:pt>
                  <c:pt idx="2">
                    <c:v>2.3099437973438299E-2</c:v>
                  </c:pt>
                  <c:pt idx="3">
                    <c:v>2.9510324735736199E-2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'C:\Users\ahiggins\AppData\Local\Microsoft\Windows\Temporary Internet Files\Content.Outlook\1F2CXX12\[Copy of Climate across grades by gender and frl.xlsx]Climate by FRL'!$P$3:$P$6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'C:\Users\ahiggins\AppData\Local\Microsoft\Windows\Temporary Internet Files\Content.Outlook\1F2CXX12\[Copy of Climate across grades by gender and frl.xlsx]Climate by FRL'!$R$3:$R$6</c:f>
              <c:numCache>
                <c:formatCode>General</c:formatCode>
                <c:ptCount val="4"/>
                <c:pt idx="0">
                  <c:v>3.3279999999999998</c:v>
                </c:pt>
                <c:pt idx="1">
                  <c:v>3.234</c:v>
                </c:pt>
                <c:pt idx="2">
                  <c:v>2.9870000000000001</c:v>
                </c:pt>
                <c:pt idx="3">
                  <c:v>2.7440000000000002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9694224"/>
        <c:axId val="379694616"/>
      </c:lineChart>
      <c:catAx>
        <c:axId val="379694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79694616"/>
        <c:crosses val="autoZero"/>
        <c:auto val="1"/>
        <c:lblAlgn val="ctr"/>
        <c:lblOffset val="100"/>
        <c:noMultiLvlLbl val="0"/>
      </c:catAx>
      <c:valAx>
        <c:axId val="379694616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79694224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 b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Student Respect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ysClr val="windowText" lastClr="000000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'C:\Users\ahiggins\AppData\Local\Microsoft\Windows\Temporary Internet Files\Content.Outlook\1F2CXX12\[Copy of Climate across grades by gender and frl.xlsx]Climate by FRL'!$G$2</c:f>
              <c:strCache>
                <c:ptCount val="1"/>
                <c:pt idx="0">
                  <c:v>non-FRL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'C:\Users\ahiggins\AppData\Local\Microsoft\Windows\Temporary Internet Files\Content.Outlook\1F2CXX12\[Copy of Climate across grades by gender and frl.xlsx]Climate by FRL'!$G$12:$G$15</c:f>
                <c:numCache>
                  <c:formatCode>General</c:formatCode>
                  <c:ptCount val="4"/>
                  <c:pt idx="0">
                    <c:v>1.8029485443803801E-2</c:v>
                  </c:pt>
                  <c:pt idx="1">
                    <c:v>1.93742271057443E-2</c:v>
                  </c:pt>
                  <c:pt idx="2">
                    <c:v>1.7790907860500301E-2</c:v>
                  </c:pt>
                  <c:pt idx="3">
                    <c:v>1.8259169677202099E-2</c:v>
                  </c:pt>
                </c:numCache>
              </c:numRef>
            </c:plus>
            <c:minus>
              <c:numRef>
                <c:f>'C:\Users\ahiggins\AppData\Local\Microsoft\Windows\Temporary Internet Files\Content.Outlook\1F2CXX12\[Copy of Climate across grades by gender and frl.xlsx]Climate by FRL'!$G$12:$G$15</c:f>
                <c:numCache>
                  <c:formatCode>General</c:formatCode>
                  <c:ptCount val="4"/>
                  <c:pt idx="0">
                    <c:v>1.8029485443803801E-2</c:v>
                  </c:pt>
                  <c:pt idx="1">
                    <c:v>1.93742271057443E-2</c:v>
                  </c:pt>
                  <c:pt idx="2">
                    <c:v>1.7790907860500301E-2</c:v>
                  </c:pt>
                  <c:pt idx="3">
                    <c:v>1.8259169677202099E-2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'C:\Users\ahiggins\AppData\Local\Microsoft\Windows\Temporary Internet Files\Content.Outlook\1F2CXX12\[Copy of Climate across grades by gender and frl.xlsx]Climate by FRL'!$F$3:$F$6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'C:\Users\ahiggins\AppData\Local\Microsoft\Windows\Temporary Internet Files\Content.Outlook\1F2CXX12\[Copy of Climate across grades by gender and frl.xlsx]Climate by FRL'!$G$3:$G$6</c:f>
              <c:numCache>
                <c:formatCode>General</c:formatCode>
                <c:ptCount val="4"/>
                <c:pt idx="0">
                  <c:v>2.7953666666666739</c:v>
                </c:pt>
                <c:pt idx="1">
                  <c:v>2.7339904322005939</c:v>
                </c:pt>
                <c:pt idx="2">
                  <c:v>2.4707747948254299</c:v>
                </c:pt>
                <c:pt idx="3">
                  <c:v>2.562065934065894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'C:\Users\ahiggins\AppData\Local\Microsoft\Windows\Temporary Internet Files\Content.Outlook\1F2CXX12\[Copy of Climate across grades by gender and frl.xlsx]Climate by FRL'!$H$2</c:f>
              <c:strCache>
                <c:ptCount val="1"/>
                <c:pt idx="0">
                  <c:v>FRL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'C:\Users\ahiggins\AppData\Local\Microsoft\Windows\Temporary Internet Files\Content.Outlook\1F2CXX12\[Copy of Climate across grades by gender and frl.xlsx]Climate by FRL'!$H$12:$H$15</c:f>
                <c:numCache>
                  <c:formatCode>General</c:formatCode>
                  <c:ptCount val="4"/>
                  <c:pt idx="0">
                    <c:v>1.7000000000000001E-2</c:v>
                  </c:pt>
                  <c:pt idx="1">
                    <c:v>1.7999999999999999E-2</c:v>
                  </c:pt>
                  <c:pt idx="2">
                    <c:v>0.02</c:v>
                  </c:pt>
                  <c:pt idx="3">
                    <c:v>2.5000000000000001E-2</c:v>
                  </c:pt>
                </c:numCache>
              </c:numRef>
            </c:plus>
            <c:minus>
              <c:numRef>
                <c:f>'C:\Users\ahiggins\AppData\Local\Microsoft\Windows\Temporary Internet Files\Content.Outlook\1F2CXX12\[Copy of Climate across grades by gender and frl.xlsx]Climate by FRL'!$H$12:$H$15</c:f>
                <c:numCache>
                  <c:formatCode>General</c:formatCode>
                  <c:ptCount val="4"/>
                  <c:pt idx="0">
                    <c:v>1.7000000000000001E-2</c:v>
                  </c:pt>
                  <c:pt idx="1">
                    <c:v>1.7999999999999999E-2</c:v>
                  </c:pt>
                  <c:pt idx="2">
                    <c:v>0.02</c:v>
                  </c:pt>
                  <c:pt idx="3">
                    <c:v>2.5000000000000001E-2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'C:\Users\ahiggins\AppData\Local\Microsoft\Windows\Temporary Internet Files\Content.Outlook\1F2CXX12\[Copy of Climate across grades by gender and frl.xlsx]Climate by FRL'!$F$3:$F$6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'C:\Users\ahiggins\AppData\Local\Microsoft\Windows\Temporary Internet Files\Content.Outlook\1F2CXX12\[Copy of Climate across grades by gender and frl.xlsx]Climate by FRL'!$H$3:$H$6</c:f>
              <c:numCache>
                <c:formatCode>General</c:formatCode>
                <c:ptCount val="4"/>
                <c:pt idx="0">
                  <c:v>2.6779498704243521</c:v>
                </c:pt>
                <c:pt idx="1">
                  <c:v>2.6680474771835252</c:v>
                </c:pt>
                <c:pt idx="2">
                  <c:v>2.5261961586543831</c:v>
                </c:pt>
                <c:pt idx="3">
                  <c:v>2.6227569406142681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9283352"/>
        <c:axId val="379283744"/>
      </c:lineChart>
      <c:catAx>
        <c:axId val="3792833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79283744"/>
        <c:crosses val="autoZero"/>
        <c:auto val="1"/>
        <c:lblAlgn val="ctr"/>
        <c:lblOffset val="100"/>
        <c:noMultiLvlLbl val="0"/>
      </c:catAx>
      <c:valAx>
        <c:axId val="379283744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79283352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/>
              <a:t>Student Respect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Dir val="y"/>
            <c:errBarType val="both"/>
            <c:errValType val="cust"/>
            <c:noEndCap val="0"/>
            <c:plus>
              <c:numRef>
                <c:f>'[3]SEL by IEP'!$G$12:$G$15</c:f>
                <c:numCache>
                  <c:formatCode>General</c:formatCode>
                  <c:ptCount val="4"/>
                  <c:pt idx="0">
                    <c:v>1.1987811932202597E-2</c:v>
                  </c:pt>
                  <c:pt idx="1">
                    <c:v>1.2933805104252303E-2</c:v>
                  </c:pt>
                  <c:pt idx="2">
                    <c:v>1.2914346984155788E-2</c:v>
                  </c:pt>
                  <c:pt idx="3">
                    <c:v>1.4212919847938557E-2</c:v>
                  </c:pt>
                </c:numCache>
              </c:numRef>
            </c:plus>
            <c:minus>
              <c:numRef>
                <c:f>'[3]SEL by IEP'!$G$12:$G$15</c:f>
                <c:numCache>
                  <c:formatCode>General</c:formatCode>
                  <c:ptCount val="4"/>
                  <c:pt idx="0">
                    <c:v>1.1987811932202597E-2</c:v>
                  </c:pt>
                  <c:pt idx="1">
                    <c:v>1.2933805104252303E-2</c:v>
                  </c:pt>
                  <c:pt idx="2">
                    <c:v>1.2914346984155788E-2</c:v>
                  </c:pt>
                  <c:pt idx="3">
                    <c:v>1.4212919847938557E-2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Overall!$C$4:$C$7</c:f>
              <c:numCache>
                <c:formatCode>0.00</c:formatCode>
                <c:ptCount val="4"/>
                <c:pt idx="0">
                  <c:v>2.7319097951680655</c:v>
                </c:pt>
                <c:pt idx="1">
                  <c:v>2.6985368520072184</c:v>
                </c:pt>
                <c:pt idx="2">
                  <c:v>2.4956772628622517</c:v>
                </c:pt>
                <c:pt idx="3">
                  <c:v>2.5831228271616751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0389368"/>
        <c:axId val="310388976"/>
      </c:lineChart>
      <c:catAx>
        <c:axId val="3103893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10388976"/>
        <c:crosses val="autoZero"/>
        <c:auto val="1"/>
        <c:lblAlgn val="ctr"/>
        <c:lblOffset val="100"/>
        <c:noMultiLvlLbl val="0"/>
      </c:catAx>
      <c:valAx>
        <c:axId val="310388976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crossAx val="310389368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 b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Engagement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ysClr val="windowText" lastClr="000000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'C:\Users\ahiggins\AppData\Local\Microsoft\Windows\Temporary Internet Files\Content.Outlook\1F2CXX12\[Copy of Climate across grades by gender and frl.xlsx]Climate by FRL'!$B$2</c:f>
              <c:strCache>
                <c:ptCount val="1"/>
                <c:pt idx="0">
                  <c:v>non-FRL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'C:\Users\ahiggins\AppData\Local\Microsoft\Windows\Temporary Internet Files\Content.Outlook\1F2CXX12\[Copy of Climate across grades by gender and frl.xlsx]Climate by FRL'!$B$12:$B$15</c:f>
                <c:numCache>
                  <c:formatCode>General</c:formatCode>
                  <c:ptCount val="4"/>
                  <c:pt idx="0">
                    <c:v>1.94556687738438E-2</c:v>
                  </c:pt>
                  <c:pt idx="1">
                    <c:v>2.0976444844708699E-2</c:v>
                  </c:pt>
                  <c:pt idx="2">
                    <c:v>1.9265667456152599E-2</c:v>
                  </c:pt>
                  <c:pt idx="3">
                    <c:v>1.9741434589654501E-2</c:v>
                  </c:pt>
                </c:numCache>
              </c:numRef>
            </c:plus>
            <c:minus>
              <c:numRef>
                <c:f>'C:\Users\ahiggins\AppData\Local\Microsoft\Windows\Temporary Internet Files\Content.Outlook\1F2CXX12\[Copy of Climate across grades by gender and frl.xlsx]Climate by FRL'!$B$12:$B$15</c:f>
                <c:numCache>
                  <c:formatCode>General</c:formatCode>
                  <c:ptCount val="4"/>
                  <c:pt idx="0">
                    <c:v>1.94556687738438E-2</c:v>
                  </c:pt>
                  <c:pt idx="1">
                    <c:v>2.0976444844708699E-2</c:v>
                  </c:pt>
                  <c:pt idx="2">
                    <c:v>1.9265667456152599E-2</c:v>
                  </c:pt>
                  <c:pt idx="3">
                    <c:v>1.9741434589654501E-2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'C:\Users\ahiggins\AppData\Local\Microsoft\Windows\Temporary Internet Files\Content.Outlook\1F2CXX12\[Copy of Climate across grades by gender and frl.xlsx]Climate by FRL'!$A$3:$A$6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'C:\Users\ahiggins\AppData\Local\Microsoft\Windows\Temporary Internet Files\Content.Outlook\1F2CXX12\[Copy of Climate across grades by gender and frl.xlsx]Climate by FRL'!$B$3:$B$6</c:f>
              <c:numCache>
                <c:formatCode>General</c:formatCode>
                <c:ptCount val="4"/>
                <c:pt idx="0">
                  <c:v>2.8293194582094481</c:v>
                </c:pt>
                <c:pt idx="1">
                  <c:v>2.691052227342547</c:v>
                </c:pt>
                <c:pt idx="2">
                  <c:v>2.434272756721739</c:v>
                </c:pt>
                <c:pt idx="3">
                  <c:v>2.3668877551020469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'C:\Users\ahiggins\AppData\Local\Microsoft\Windows\Temporary Internet Files\Content.Outlook\1F2CXX12\[Copy of Climate across grades by gender and frl.xlsx]Climate by FRL'!$C$2</c:f>
              <c:strCache>
                <c:ptCount val="1"/>
                <c:pt idx="0">
                  <c:v>FRL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'C:\Users\ahiggins\AppData\Local\Microsoft\Windows\Temporary Internet Files\Content.Outlook\1F2CXX12\[Copy of Climate across grades by gender and frl.xlsx]Climate by FRL'!$C$12:$C$15</c:f>
                <c:numCache>
                  <c:formatCode>General</c:formatCode>
                  <c:ptCount val="4"/>
                  <c:pt idx="0">
                    <c:v>1.7983192709795499E-2</c:v>
                  </c:pt>
                  <c:pt idx="1">
                    <c:v>1.9369475379774199E-2</c:v>
                  </c:pt>
                  <c:pt idx="2">
                    <c:v>2.13613658470986E-2</c:v>
                  </c:pt>
                  <c:pt idx="3">
                    <c:v>2.7127393561387401E-2</c:v>
                  </c:pt>
                </c:numCache>
              </c:numRef>
            </c:plus>
            <c:minus>
              <c:numRef>
                <c:f>'C:\Users\ahiggins\AppData\Local\Microsoft\Windows\Temporary Internet Files\Content.Outlook\1F2CXX12\[Copy of Climate across grades by gender and frl.xlsx]Climate by FRL'!$C$12:$C$15</c:f>
                <c:numCache>
                  <c:formatCode>General</c:formatCode>
                  <c:ptCount val="4"/>
                  <c:pt idx="0">
                    <c:v>1.7983192709795499E-2</c:v>
                  </c:pt>
                  <c:pt idx="1">
                    <c:v>1.9369475379774199E-2</c:v>
                  </c:pt>
                  <c:pt idx="2">
                    <c:v>2.13613658470986E-2</c:v>
                  </c:pt>
                  <c:pt idx="3">
                    <c:v>2.7127393561387401E-2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'C:\Users\ahiggins\AppData\Local\Microsoft\Windows\Temporary Internet Files\Content.Outlook\1F2CXX12\[Copy of Climate across grades by gender and frl.xlsx]Climate by FRL'!$A$3:$A$6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'C:\Users\ahiggins\AppData\Local\Microsoft\Windows\Temporary Internet Files\Content.Outlook\1F2CXX12\[Copy of Climate across grades by gender and frl.xlsx]Climate by FRL'!$C$3:$C$6</c:f>
              <c:numCache>
                <c:formatCode>General</c:formatCode>
                <c:ptCount val="4"/>
                <c:pt idx="0">
                  <c:v>2.8509999999999991</c:v>
                </c:pt>
                <c:pt idx="1">
                  <c:v>2.7410000000000001</c:v>
                </c:pt>
                <c:pt idx="2">
                  <c:v>2.5110000000000001</c:v>
                </c:pt>
                <c:pt idx="3">
                  <c:v>2.4870000000000001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9403040"/>
        <c:axId val="379403432"/>
      </c:lineChart>
      <c:catAx>
        <c:axId val="3794030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79403432"/>
        <c:crosses val="autoZero"/>
        <c:auto val="1"/>
        <c:lblAlgn val="ctr"/>
        <c:lblOffset val="100"/>
        <c:noMultiLvlLbl val="0"/>
      </c:catAx>
      <c:valAx>
        <c:axId val="379403432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79403040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Engagement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'C:\Users\ahiggins\AppData\Local\Microsoft\Windows\Temporary Internet Files\Content.Outlook\1F2CXX12\[2016 Climate across grades by special pops.xlsx]Climate by ELL'!$B$2</c:f>
              <c:strCache>
                <c:ptCount val="1"/>
                <c:pt idx="0">
                  <c:v>non-ELL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'C:\Users\ahiggins\AppData\Local\Microsoft\Windows\Temporary Internet Files\Content.Outlook\1F2CXX12\[2016 Climate across grades by special pops.xlsx]Climate by ELL'!$B$12:$B$15</c:f>
                <c:numCache>
                  <c:formatCode>General</c:formatCode>
                  <c:ptCount val="4"/>
                  <c:pt idx="0">
                    <c:v>1.43752285804877E-2</c:v>
                  </c:pt>
                  <c:pt idx="1">
                    <c:v>1.51064197844323E-2</c:v>
                  </c:pt>
                  <c:pt idx="2">
                    <c:v>1.53856748404777E-2</c:v>
                  </c:pt>
                  <c:pt idx="3">
                    <c:v>1.6332308906699101E-2</c:v>
                  </c:pt>
                </c:numCache>
              </c:numRef>
            </c:plus>
            <c:minus>
              <c:numRef>
                <c:f>'C:\Users\ahiggins\AppData\Local\Microsoft\Windows\Temporary Internet Files\Content.Outlook\1F2CXX12\[2016 Climate across grades by special pops.xlsx]Climate by ELL'!$B$12:$B$15</c:f>
                <c:numCache>
                  <c:formatCode>General</c:formatCode>
                  <c:ptCount val="4"/>
                  <c:pt idx="0">
                    <c:v>1.43752285804877E-2</c:v>
                  </c:pt>
                  <c:pt idx="1">
                    <c:v>1.51064197844323E-2</c:v>
                  </c:pt>
                  <c:pt idx="2">
                    <c:v>1.53856748404777E-2</c:v>
                  </c:pt>
                  <c:pt idx="3">
                    <c:v>1.6332308906699101E-2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'C:\Users\ahiggins\AppData\Local\Microsoft\Windows\Temporary Internet Files\Content.Outlook\1F2CXX12\[2016 Climate across grades by special pops.xlsx]Climate by ELL'!$A$3:$A$6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'C:\Users\ahiggins\AppData\Local\Microsoft\Windows\Temporary Internet Files\Content.Outlook\1F2CXX12\[2016 Climate across grades by special pops.xlsx]Climate by ELL'!$B$3:$B$6</c:f>
              <c:numCache>
                <c:formatCode>General</c:formatCode>
                <c:ptCount val="4"/>
                <c:pt idx="0">
                  <c:v>2.8352243937748849</c:v>
                </c:pt>
                <c:pt idx="1">
                  <c:v>2.7011990407673898</c:v>
                </c:pt>
                <c:pt idx="2">
                  <c:v>2.4405368988391412</c:v>
                </c:pt>
                <c:pt idx="3">
                  <c:v>2.3957252978275578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'C:\Users\ahiggins\AppData\Local\Microsoft\Windows\Temporary Internet Files\Content.Outlook\1F2CXX12\[2016 Climate across grades by special pops.xlsx]Climate by ELL'!$C$2</c:f>
              <c:strCache>
                <c:ptCount val="1"/>
                <c:pt idx="0">
                  <c:v>ELL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'C:\Users\ahiggins\AppData\Local\Microsoft\Windows\Temporary Internet Files\Content.Outlook\1F2CXX12\[2016 Climate across grades by special pops.xlsx]Climate by ELL'!$C$12:$C$15</c:f>
                <c:numCache>
                  <c:formatCode>General</c:formatCode>
                  <c:ptCount val="4"/>
                  <c:pt idx="0">
                    <c:v>3.3072722743187601E-2</c:v>
                  </c:pt>
                  <c:pt idx="1">
                    <c:v>4.17860505452676E-2</c:v>
                  </c:pt>
                  <c:pt idx="2">
                    <c:v>3.8410478645253099E-2</c:v>
                  </c:pt>
                  <c:pt idx="3">
                    <c:v>7.2709862581570806E-2</c:v>
                  </c:pt>
                </c:numCache>
              </c:numRef>
            </c:plus>
            <c:minus>
              <c:numRef>
                <c:f>'C:\Users\ahiggins\AppData\Local\Microsoft\Windows\Temporary Internet Files\Content.Outlook\1F2CXX12\[2016 Climate across grades by special pops.xlsx]Climate by ELL'!$C$12:$C$15</c:f>
                <c:numCache>
                  <c:formatCode>General</c:formatCode>
                  <c:ptCount val="4"/>
                  <c:pt idx="0">
                    <c:v>3.3072722743187601E-2</c:v>
                  </c:pt>
                  <c:pt idx="1">
                    <c:v>4.17860505452676E-2</c:v>
                  </c:pt>
                  <c:pt idx="2">
                    <c:v>3.8410478645253099E-2</c:v>
                  </c:pt>
                  <c:pt idx="3">
                    <c:v>7.2709862581570806E-2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'C:\Users\ahiggins\AppData\Local\Microsoft\Windows\Temporary Internet Files\Content.Outlook\1F2CXX12\[2016 Climate across grades by special pops.xlsx]Climate by ELL'!$A$3:$A$6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'C:\Users\ahiggins\AppData\Local\Microsoft\Windows\Temporary Internet Files\Content.Outlook\1F2CXX12\[2016 Climate across grades by special pops.xlsx]Climate by ELL'!$C$3:$C$6</c:f>
              <c:numCache>
                <c:formatCode>General</c:formatCode>
                <c:ptCount val="4"/>
                <c:pt idx="0">
                  <c:v>2.873275862068986</c:v>
                </c:pt>
                <c:pt idx="1">
                  <c:v>2.846024464831832</c:v>
                </c:pt>
                <c:pt idx="2">
                  <c:v>2.6452196382428821</c:v>
                </c:pt>
                <c:pt idx="3">
                  <c:v>2.6615740740733518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9404608"/>
        <c:axId val="379405000"/>
      </c:lineChart>
      <c:catAx>
        <c:axId val="3794046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79405000"/>
        <c:crosses val="autoZero"/>
        <c:auto val="1"/>
        <c:lblAlgn val="ctr"/>
        <c:lblOffset val="100"/>
        <c:noMultiLvlLbl val="0"/>
      </c:catAx>
      <c:valAx>
        <c:axId val="379405000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79404608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Student Respect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'C:\Users\ahiggins\AppData\Local\Microsoft\Windows\Temporary Internet Files\Content.Outlook\1F2CXX12\[2016 Climate across grades by special pops.xlsx]Climate by ELL'!$G$2</c:f>
              <c:strCache>
                <c:ptCount val="1"/>
                <c:pt idx="0">
                  <c:v>non-ELL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'C:\Users\ahiggins\AppData\Local\Microsoft\Windows\Temporary Internet Files\Content.Outlook\1F2CXX12\[2016 Climate across grades by special pops.xlsx]Climate by ELL'!$G$12:$G$15</c:f>
                <c:numCache>
                  <c:formatCode>General</c:formatCode>
                  <c:ptCount val="4"/>
                  <c:pt idx="0">
                    <c:v>1.3341424017840201E-2</c:v>
                  </c:pt>
                  <c:pt idx="1">
                    <c:v>1.4012537143037801E-2</c:v>
                  </c:pt>
                  <c:pt idx="2">
                    <c:v>1.4233152464606699E-2</c:v>
                  </c:pt>
                  <c:pt idx="3">
                    <c:v>1.51360307350675E-2</c:v>
                  </c:pt>
                </c:numCache>
              </c:numRef>
            </c:plus>
            <c:minus>
              <c:numRef>
                <c:f>'C:\Users\ahiggins\AppData\Local\Microsoft\Windows\Temporary Internet Files\Content.Outlook\1F2CXX12\[2016 Climate across grades by special pops.xlsx]Climate by ELL'!$G$12:$G$15</c:f>
                <c:numCache>
                  <c:formatCode>General</c:formatCode>
                  <c:ptCount val="4"/>
                  <c:pt idx="0">
                    <c:v>1.3341424017840201E-2</c:v>
                  </c:pt>
                  <c:pt idx="1">
                    <c:v>1.4012537143037801E-2</c:v>
                  </c:pt>
                  <c:pt idx="2">
                    <c:v>1.4233152464606699E-2</c:v>
                  </c:pt>
                  <c:pt idx="3">
                    <c:v>1.51360307350675E-2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'C:\Users\ahiggins\AppData\Local\Microsoft\Windows\Temporary Internet Files\Content.Outlook\1F2CXX12\[2016 Climate across grades by special pops.xlsx]Climate by ELL'!$F$3:$F$6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'C:\Users\ahiggins\AppData\Local\Microsoft\Windows\Temporary Internet Files\Content.Outlook\1F2CXX12\[2016 Climate across grades by special pops.xlsx]Climate by ELL'!$G$3:$G$6</c:f>
              <c:numCache>
                <c:formatCode>General</c:formatCode>
                <c:ptCount val="4"/>
                <c:pt idx="0">
                  <c:v>2.7361855294332038</c:v>
                </c:pt>
                <c:pt idx="1">
                  <c:v>2.696085358148085</c:v>
                </c:pt>
                <c:pt idx="2">
                  <c:v>2.4691276261593602</c:v>
                </c:pt>
                <c:pt idx="3">
                  <c:v>2.5843436882142141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'C:\Users\ahiggins\AppData\Local\Microsoft\Windows\Temporary Internet Files\Content.Outlook\1F2CXX12\[2016 Climate across grades by special pops.xlsx]Climate by ELL'!$H$2</c:f>
              <c:strCache>
                <c:ptCount val="1"/>
                <c:pt idx="0">
                  <c:v>ELL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'C:\Users\ahiggins\AppData\Local\Microsoft\Windows\Temporary Internet Files\Content.Outlook\1F2CXX12\[2016 Climate across grades by special pops.xlsx]Climate by ELL'!$H$12:$H$15</c:f>
                <c:numCache>
                  <c:formatCode>General</c:formatCode>
                  <c:ptCount val="4"/>
                  <c:pt idx="0">
                    <c:v>3.0629809976102901E-2</c:v>
                  </c:pt>
                  <c:pt idx="1">
                    <c:v>3.8912560591410697E-2</c:v>
                  </c:pt>
                  <c:pt idx="2">
                    <c:v>3.5522145343670299E-2</c:v>
                  </c:pt>
                  <c:pt idx="3">
                    <c:v>6.7242335884299301E-2</c:v>
                  </c:pt>
                </c:numCache>
              </c:numRef>
            </c:plus>
            <c:minus>
              <c:numRef>
                <c:f>'C:\Users\ahiggins\AppData\Local\Microsoft\Windows\Temporary Internet Files\Content.Outlook\1F2CXX12\[2016 Climate across grades by special pops.xlsx]Climate by ELL'!$H$12:$H$15</c:f>
                <c:numCache>
                  <c:formatCode>General</c:formatCode>
                  <c:ptCount val="4"/>
                  <c:pt idx="0">
                    <c:v>3.0629809976102901E-2</c:v>
                  </c:pt>
                  <c:pt idx="1">
                    <c:v>3.8912560591410697E-2</c:v>
                  </c:pt>
                  <c:pt idx="2">
                    <c:v>3.5522145343670299E-2</c:v>
                  </c:pt>
                  <c:pt idx="3">
                    <c:v>6.7242335884299301E-2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'C:\Users\ahiggins\AppData\Local\Microsoft\Windows\Temporary Internet Files\Content.Outlook\1F2CXX12\[2016 Climate across grades by special pops.xlsx]Climate by ELL'!$F$3:$F$6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'C:\Users\ahiggins\AppData\Local\Microsoft\Windows\Temporary Internet Files\Content.Outlook\1F2CXX12\[2016 Climate across grades by special pops.xlsx]Climate by ELL'!$H$3:$H$6</c:f>
              <c:numCache>
                <c:formatCode>General</c:formatCode>
                <c:ptCount val="4"/>
                <c:pt idx="0">
                  <c:v>2.7093728557705479</c:v>
                </c:pt>
                <c:pt idx="1">
                  <c:v>2.7174418604651041</c:v>
                </c:pt>
                <c:pt idx="2">
                  <c:v>2.6610465116279052</c:v>
                </c:pt>
                <c:pt idx="3">
                  <c:v>2.5590277777783381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9405784"/>
        <c:axId val="379670520"/>
      </c:lineChart>
      <c:catAx>
        <c:axId val="3794057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79670520"/>
        <c:crosses val="autoZero"/>
        <c:auto val="1"/>
        <c:lblAlgn val="ctr"/>
        <c:lblOffset val="100"/>
        <c:noMultiLvlLbl val="0"/>
      </c:catAx>
      <c:valAx>
        <c:axId val="379670520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crossAx val="379405784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Teacher Support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'C:\Users\ahiggins\AppData\Local\Microsoft\Windows\Temporary Internet Files\Content.Outlook\1F2CXX12\[2016 Climate across grades by special pops.xlsx]Climate by ELL'!$L$2</c:f>
              <c:strCache>
                <c:ptCount val="1"/>
                <c:pt idx="0">
                  <c:v>non-ELL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'C:\Users\ahiggins\AppData\Local\Microsoft\Windows\Temporary Internet Files\Content.Outlook\1F2CXX12\[2016 Climate across grades by special pops.xlsx]Climate by ELL'!$L$12:$L$15</c:f>
                <c:numCache>
                  <c:formatCode>General</c:formatCode>
                  <c:ptCount val="4"/>
                  <c:pt idx="0">
                    <c:v>1.2E-2</c:v>
                  </c:pt>
                  <c:pt idx="1">
                    <c:v>1.2999999999999999E-2</c:v>
                  </c:pt>
                  <c:pt idx="2">
                    <c:v>1.2999999999999999E-2</c:v>
                  </c:pt>
                  <c:pt idx="3">
                    <c:v>1.4E-2</c:v>
                  </c:pt>
                </c:numCache>
              </c:numRef>
            </c:plus>
            <c:minus>
              <c:numRef>
                <c:f>'C:\Users\ahiggins\AppData\Local\Microsoft\Windows\Temporary Internet Files\Content.Outlook\1F2CXX12\[2016 Climate across grades by special pops.xlsx]Climate by ELL'!$L$12:$L$15</c:f>
                <c:numCache>
                  <c:formatCode>General</c:formatCode>
                  <c:ptCount val="4"/>
                  <c:pt idx="0">
                    <c:v>1.2E-2</c:v>
                  </c:pt>
                  <c:pt idx="1">
                    <c:v>1.2999999999999999E-2</c:v>
                  </c:pt>
                  <c:pt idx="2">
                    <c:v>1.2999999999999999E-2</c:v>
                  </c:pt>
                  <c:pt idx="3">
                    <c:v>1.4E-2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'C:\Users\ahiggins\AppData\Local\Microsoft\Windows\Temporary Internet Files\Content.Outlook\1F2CXX12\[2016 Climate across grades by special pops.xlsx]Climate by ELL'!$K$3:$K$6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'C:\Users\ahiggins\AppData\Local\Microsoft\Windows\Temporary Internet Files\Content.Outlook\1F2CXX12\[2016 Climate across grades by special pops.xlsx]Climate by ELL'!$L$3:$L$6</c:f>
              <c:numCache>
                <c:formatCode>General</c:formatCode>
                <c:ptCount val="4"/>
                <c:pt idx="0">
                  <c:v>3.1685656501982988</c:v>
                </c:pt>
                <c:pt idx="1">
                  <c:v>3.1326057397442622</c:v>
                </c:pt>
                <c:pt idx="2">
                  <c:v>3.0015165017972159</c:v>
                </c:pt>
                <c:pt idx="3">
                  <c:v>2.9462433488247388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'C:\Users\ahiggins\AppData\Local\Microsoft\Windows\Temporary Internet Files\Content.Outlook\1F2CXX12\[2016 Climate across grades by special pops.xlsx]Climate by ELL'!$M$2</c:f>
              <c:strCache>
                <c:ptCount val="1"/>
                <c:pt idx="0">
                  <c:v>ELL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'C:\Users\ahiggins\AppData\Local\Microsoft\Windows\Temporary Internet Files\Content.Outlook\1F2CXX12\[2016 Climate across grades by special pops.xlsx]Climate by ELL'!$M$12:$M$15</c:f>
                <c:numCache>
                  <c:formatCode>General</c:formatCode>
                  <c:ptCount val="4"/>
                  <c:pt idx="0">
                    <c:v>2.8616712038143199E-2</c:v>
                  </c:pt>
                  <c:pt idx="1">
                    <c:v>3.6080018646552497E-2</c:v>
                  </c:pt>
                  <c:pt idx="2">
                    <c:v>3.27058040776032E-2</c:v>
                  </c:pt>
                  <c:pt idx="3">
                    <c:v>6.2789303235223803E-2</c:v>
                  </c:pt>
                </c:numCache>
              </c:numRef>
            </c:plus>
            <c:minus>
              <c:numRef>
                <c:f>'C:\Users\ahiggins\AppData\Local\Microsoft\Windows\Temporary Internet Files\Content.Outlook\1F2CXX12\[2016 Climate across grades by special pops.xlsx]Climate by ELL'!$M$12:$M$15</c:f>
                <c:numCache>
                  <c:formatCode>General</c:formatCode>
                  <c:ptCount val="4"/>
                  <c:pt idx="0">
                    <c:v>2.8616712038143199E-2</c:v>
                  </c:pt>
                  <c:pt idx="1">
                    <c:v>3.6080018646552497E-2</c:v>
                  </c:pt>
                  <c:pt idx="2">
                    <c:v>3.27058040776032E-2</c:v>
                  </c:pt>
                  <c:pt idx="3">
                    <c:v>6.2789303235223803E-2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'C:\Users\ahiggins\AppData\Local\Microsoft\Windows\Temporary Internet Files\Content.Outlook\1F2CXX12\[2016 Climate across grades by special pops.xlsx]Climate by ELL'!$K$3:$K$6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'C:\Users\ahiggins\AppData\Local\Microsoft\Windows\Temporary Internet Files\Content.Outlook\1F2CXX12\[2016 Climate across grades by special pops.xlsx]Climate by ELL'!$M$3:$M$6</c:f>
              <c:numCache>
                <c:formatCode>General</c:formatCode>
                <c:ptCount val="4"/>
                <c:pt idx="0">
                  <c:v>3.164384626254086</c:v>
                </c:pt>
                <c:pt idx="1">
                  <c:v>3.1435422282120129</c:v>
                </c:pt>
                <c:pt idx="2">
                  <c:v>3.0241325212255381</c:v>
                </c:pt>
                <c:pt idx="3">
                  <c:v>2.917857142855508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9671304"/>
        <c:axId val="379671696"/>
      </c:lineChart>
      <c:catAx>
        <c:axId val="379671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79671696"/>
        <c:crosses val="autoZero"/>
        <c:auto val="1"/>
        <c:lblAlgn val="ctr"/>
        <c:lblOffset val="100"/>
        <c:noMultiLvlLbl val="0"/>
      </c:catAx>
      <c:valAx>
        <c:axId val="379671696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79671304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Utility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'C:\Users\ahiggins\AppData\Local\Microsoft\Windows\Temporary Internet Files\Content.Outlook\1F2CXX12\[2016 Climate across grades by special pops.xlsx]Climate by ELL'!$Q$2</c:f>
              <c:strCache>
                <c:ptCount val="1"/>
                <c:pt idx="0">
                  <c:v>non-ELL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'C:\Users\ahiggins\AppData\Local\Microsoft\Windows\Temporary Internet Files\Content.Outlook\1F2CXX12\[2016 Climate across grades by special pops.xlsx]Climate by ELL'!$Q$12:$Q$15</c:f>
                <c:numCache>
                  <c:formatCode>General</c:formatCode>
                  <c:ptCount val="4"/>
                  <c:pt idx="0">
                    <c:v>1.56776111478561E-2</c:v>
                  </c:pt>
                  <c:pt idx="1">
                    <c:v>1.64523907181678E-2</c:v>
                  </c:pt>
                  <c:pt idx="2">
                    <c:v>1.66569031152249E-2</c:v>
                  </c:pt>
                  <c:pt idx="3">
                    <c:v>1.7731888211188498E-2</c:v>
                  </c:pt>
                </c:numCache>
              </c:numRef>
            </c:plus>
            <c:minus>
              <c:numRef>
                <c:f>'C:\Users\ahiggins\AppData\Local\Microsoft\Windows\Temporary Internet Files\Content.Outlook\1F2CXX12\[2016 Climate across grades by special pops.xlsx]Climate by ELL'!$Q$12:$Q$15</c:f>
                <c:numCache>
                  <c:formatCode>General</c:formatCode>
                  <c:ptCount val="4"/>
                  <c:pt idx="0">
                    <c:v>1.56776111478561E-2</c:v>
                  </c:pt>
                  <c:pt idx="1">
                    <c:v>1.64523907181678E-2</c:v>
                  </c:pt>
                  <c:pt idx="2">
                    <c:v>1.66569031152249E-2</c:v>
                  </c:pt>
                  <c:pt idx="3">
                    <c:v>1.7731888211188498E-2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'C:\Users\ahiggins\AppData\Local\Microsoft\Windows\Temporary Internet Files\Content.Outlook\1F2CXX12\[2016 Climate across grades by special pops.xlsx]Climate by ELL'!$P$3:$P$6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'C:\Users\ahiggins\AppData\Local\Microsoft\Windows\Temporary Internet Files\Content.Outlook\1F2CXX12\[2016 Climate across grades by special pops.xlsx]Climate by ELL'!$Q$3:$Q$6</c:f>
              <c:numCache>
                <c:formatCode>General</c:formatCode>
                <c:ptCount val="4"/>
                <c:pt idx="0">
                  <c:v>3.2989999999999999</c:v>
                </c:pt>
                <c:pt idx="1">
                  <c:v>3.2080000000000002</c:v>
                </c:pt>
                <c:pt idx="2">
                  <c:v>2.875999999999999</c:v>
                </c:pt>
                <c:pt idx="3">
                  <c:v>2.6749999999999998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'C:\Users\ahiggins\AppData\Local\Microsoft\Windows\Temporary Internet Files\Content.Outlook\1F2CXX12\[2016 Climate across grades by special pops.xlsx]Climate by ELL'!$R$2</c:f>
              <c:strCache>
                <c:ptCount val="1"/>
                <c:pt idx="0">
                  <c:v>ELL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'C:\Users\ahiggins\AppData\Local\Microsoft\Windows\Temporary Internet Files\Content.Outlook\1F2CXX12\[2016 Climate across grades by special pops.xlsx]Climate by ELL'!$R$12:$R$15</c:f>
                <c:numCache>
                  <c:formatCode>General</c:formatCode>
                  <c:ptCount val="4"/>
                  <c:pt idx="0">
                    <c:v>3.6445612904817001E-2</c:v>
                  </c:pt>
                  <c:pt idx="1">
                    <c:v>4.5638219188706301E-2</c:v>
                  </c:pt>
                  <c:pt idx="2">
                    <c:v>4.16292425485544E-2</c:v>
                  </c:pt>
                  <c:pt idx="3">
                    <c:v>8.01851500403543E-2</c:v>
                  </c:pt>
                </c:numCache>
              </c:numRef>
            </c:plus>
            <c:minus>
              <c:numRef>
                <c:f>'C:\Users\ahiggins\AppData\Local\Microsoft\Windows\Temporary Internet Files\Content.Outlook\1F2CXX12\[2016 Climate across grades by special pops.xlsx]Climate by ELL'!$R$12:$R$15</c:f>
                <c:numCache>
                  <c:formatCode>General</c:formatCode>
                  <c:ptCount val="4"/>
                  <c:pt idx="0">
                    <c:v>3.6445612904817001E-2</c:v>
                  </c:pt>
                  <c:pt idx="1">
                    <c:v>4.5638219188706301E-2</c:v>
                  </c:pt>
                  <c:pt idx="2">
                    <c:v>4.16292425485544E-2</c:v>
                  </c:pt>
                  <c:pt idx="3">
                    <c:v>8.01851500403543E-2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'C:\Users\ahiggins\AppData\Local\Microsoft\Windows\Temporary Internet Files\Content.Outlook\1F2CXX12\[2016 Climate across grades by special pops.xlsx]Climate by ELL'!$P$3:$P$6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'C:\Users\ahiggins\AppData\Local\Microsoft\Windows\Temporary Internet Files\Content.Outlook\1F2CXX12\[2016 Climate across grades by special pops.xlsx]Climate by ELL'!$R$3:$R$6</c:f>
              <c:numCache>
                <c:formatCode>General</c:formatCode>
                <c:ptCount val="4"/>
                <c:pt idx="0">
                  <c:v>3.3468063872255809</c:v>
                </c:pt>
                <c:pt idx="1">
                  <c:v>3.2136150234741878</c:v>
                </c:pt>
                <c:pt idx="2">
                  <c:v>3.1432291666666599</c:v>
                </c:pt>
                <c:pt idx="3">
                  <c:v>2.9951690821255039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9672480"/>
        <c:axId val="379672872"/>
      </c:lineChart>
      <c:catAx>
        <c:axId val="379672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79672872"/>
        <c:crosses val="autoZero"/>
        <c:auto val="1"/>
        <c:lblAlgn val="ctr"/>
        <c:lblOffset val="100"/>
        <c:noMultiLvlLbl val="0"/>
      </c:catAx>
      <c:valAx>
        <c:axId val="379672872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out"/>
        <c:minorTickMark val="none"/>
        <c:tickLblPos val="nextTo"/>
        <c:crossAx val="379672480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 dirty="0"/>
              <a:t>Engagement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'C:\Users\ahiggins\AppData\Local\Microsoft\Windows\Temporary Internet Files\Content.Outlook\1F2CXX12\[2016 Climate across grades by special pops 11172016.xlsx]Climate by GT'!$B$2</c:f>
              <c:strCache>
                <c:ptCount val="1"/>
                <c:pt idx="0">
                  <c:v>non-GT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'C:\Users\ahiggins\AppData\Local\Microsoft\Windows\Temporary Internet Files\Content.Outlook\1F2CXX12\[2016 Climate across grades by special pops 11172016.xlsx]Climate by GT'!$B$12:$B$15</c:f>
                <c:numCache>
                  <c:formatCode>General</c:formatCode>
                  <c:ptCount val="4"/>
                  <c:pt idx="0">
                    <c:v>1.38490144401724E-2</c:v>
                  </c:pt>
                  <c:pt idx="1">
                    <c:v>1.5179955045822599E-2</c:v>
                  </c:pt>
                  <c:pt idx="2">
                    <c:v>1.5139044776674999E-2</c:v>
                  </c:pt>
                  <c:pt idx="3">
                    <c:v>1.6860547146925E-2</c:v>
                  </c:pt>
                </c:numCache>
              </c:numRef>
            </c:plus>
            <c:minus>
              <c:numRef>
                <c:f>'C:\Users\ahiggins\AppData\Local\Microsoft\Windows\Temporary Internet Files\Content.Outlook\1F2CXX12\[2016 Climate across grades by special pops 11172016.xlsx]Climate by GT'!$B$12:$B$15</c:f>
                <c:numCache>
                  <c:formatCode>General</c:formatCode>
                  <c:ptCount val="4"/>
                  <c:pt idx="0">
                    <c:v>1.38490144401724E-2</c:v>
                  </c:pt>
                  <c:pt idx="1">
                    <c:v>1.5179955045822599E-2</c:v>
                  </c:pt>
                  <c:pt idx="2">
                    <c:v>1.5139044776674999E-2</c:v>
                  </c:pt>
                  <c:pt idx="3">
                    <c:v>1.6860547146925E-2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'C:\Users\ahiggins\AppData\Local\Microsoft\Windows\Temporary Internet Files\Content.Outlook\1F2CXX12\[2016 Climate across grades by special pops 11172016.xlsx]Climate by GT'!$A$3:$A$6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'C:\Users\ahiggins\AppData\Local\Microsoft\Windows\Temporary Internet Files\Content.Outlook\1F2CXX12\[2016 Climate across grades by special pops 11172016.xlsx]Climate by GT'!$B$3:$B$6</c:f>
              <c:numCache>
                <c:formatCode>General</c:formatCode>
                <c:ptCount val="4"/>
                <c:pt idx="0">
                  <c:v>2.8410744077410799</c:v>
                </c:pt>
                <c:pt idx="1">
                  <c:v>2.7200541190619392</c:v>
                </c:pt>
                <c:pt idx="2">
                  <c:v>2.4690191387559839</c:v>
                </c:pt>
                <c:pt idx="3">
                  <c:v>2.4113006923837368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'C:\Users\ahiggins\AppData\Local\Microsoft\Windows\Temporary Internet Files\Content.Outlook\1F2CXX12\[2016 Climate across grades by special pops 11172016.xlsx]Climate by GT'!$C$2</c:f>
              <c:strCache>
                <c:ptCount val="1"/>
                <c:pt idx="0">
                  <c:v>GT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'C:\Users\ahiggins\AppData\Local\Microsoft\Windows\Temporary Internet Files\Content.Outlook\1F2CXX12\[2016 Climate across grades by special pops 11172016.xlsx]Climate by GT'!$C$12:$C$15</c:f>
                <c:numCache>
                  <c:formatCode>General</c:formatCode>
                  <c:ptCount val="4"/>
                  <c:pt idx="0">
                    <c:v>4.5636013353674502E-2</c:v>
                  </c:pt>
                  <c:pt idx="1">
                    <c:v>4.1453783846412899E-2</c:v>
                  </c:pt>
                  <c:pt idx="2">
                    <c:v>4.4444266704705498E-2</c:v>
                  </c:pt>
                  <c:pt idx="3">
                    <c:v>5.0376516888491298E-2</c:v>
                  </c:pt>
                </c:numCache>
              </c:numRef>
            </c:plus>
            <c:minus>
              <c:numRef>
                <c:f>'C:\Users\ahiggins\AppData\Local\Microsoft\Windows\Temporary Internet Files\Content.Outlook\1F2CXX12\[2016 Climate across grades by special pops 11172016.xlsx]Climate by GT'!$C$12:$C$15</c:f>
                <c:numCache>
                  <c:formatCode>General</c:formatCode>
                  <c:ptCount val="4"/>
                  <c:pt idx="0">
                    <c:v>4.5636013353674502E-2</c:v>
                  </c:pt>
                  <c:pt idx="1">
                    <c:v>4.1453783846412899E-2</c:v>
                  </c:pt>
                  <c:pt idx="2">
                    <c:v>4.4444266704705498E-2</c:v>
                  </c:pt>
                  <c:pt idx="3">
                    <c:v>5.0376516888491298E-2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'C:\Users\ahiggins\AppData\Local\Microsoft\Windows\Temporary Internet Files\Content.Outlook\1F2CXX12\[2016 Climate across grades by special pops 11172016.xlsx]Climate by GT'!$A$3:$A$6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'C:\Users\ahiggins\AppData\Local\Microsoft\Windows\Temporary Internet Files\Content.Outlook\1F2CXX12\[2016 Climate across grades by special pops 11172016.xlsx]Climate by GT'!$C$3:$C$6</c:f>
              <c:numCache>
                <c:formatCode>General</c:formatCode>
                <c:ptCount val="4"/>
                <c:pt idx="0">
                  <c:v>2.8462862318840729</c:v>
                </c:pt>
                <c:pt idx="1">
                  <c:v>2.7021674140508538</c:v>
                </c:pt>
                <c:pt idx="2">
                  <c:v>2.4672680412371002</c:v>
                </c:pt>
                <c:pt idx="3">
                  <c:v>2.383443708608814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0420368"/>
        <c:axId val="380420760"/>
      </c:lineChart>
      <c:catAx>
        <c:axId val="3804203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0420760"/>
        <c:crosses val="autoZero"/>
        <c:auto val="1"/>
        <c:lblAlgn val="ctr"/>
        <c:lblOffset val="100"/>
        <c:noMultiLvlLbl val="0"/>
      </c:catAx>
      <c:valAx>
        <c:axId val="380420760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0420368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Student Respect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'C:\Users\ahiggins\AppData\Local\Microsoft\Windows\Temporary Internet Files\Content.Outlook\1F2CXX12\[2016 Climate across grades by special pops 11172016.xlsx]Climate by GT'!$G$2</c:f>
              <c:strCache>
                <c:ptCount val="1"/>
                <c:pt idx="0">
                  <c:v>non-GT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'C:\Users\ahiggins\AppData\Local\Microsoft\Windows\Temporary Internet Files\Content.Outlook\1F2CXX12\[2016 Climate across grades by special pops 11172016.xlsx]Climate by GT'!$G$12:$G$15</c:f>
                <c:numCache>
                  <c:formatCode>General</c:formatCode>
                  <c:ptCount val="4"/>
                  <c:pt idx="0">
                    <c:v>1.28120970620381E-2</c:v>
                  </c:pt>
                  <c:pt idx="1">
                    <c:v>1.40448633286815E-2</c:v>
                  </c:pt>
                  <c:pt idx="2">
                    <c:v>1.3960559665916E-2</c:v>
                  </c:pt>
                  <c:pt idx="3">
                    <c:v>1.55781110753745E-2</c:v>
                  </c:pt>
                </c:numCache>
              </c:numRef>
            </c:plus>
            <c:minus>
              <c:numRef>
                <c:f>'C:\Users\ahiggins\AppData\Local\Microsoft\Windows\Temporary Internet Files\Content.Outlook\1F2CXX12\[2016 Climate across grades by special pops 11172016.xlsx]Climate by GT'!$G$12:$G$15</c:f>
                <c:numCache>
                  <c:formatCode>General</c:formatCode>
                  <c:ptCount val="4"/>
                  <c:pt idx="0">
                    <c:v>1.28120970620381E-2</c:v>
                  </c:pt>
                  <c:pt idx="1">
                    <c:v>1.40448633286815E-2</c:v>
                  </c:pt>
                  <c:pt idx="2">
                    <c:v>1.3960559665916E-2</c:v>
                  </c:pt>
                  <c:pt idx="3">
                    <c:v>1.55781110753745E-2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'C:\Users\ahiggins\AppData\Local\Microsoft\Windows\Temporary Internet Files\Content.Outlook\1F2CXX12\[2016 Climate across grades by special pops 11172016.xlsx]Climate by GT'!$F$3:$F$6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'C:\Users\ahiggins\AppData\Local\Microsoft\Windows\Temporary Internet Files\Content.Outlook\1F2CXX12\[2016 Climate across grades by special pops 11172016.xlsx]Climate by GT'!$G$3:$G$6</c:f>
              <c:numCache>
                <c:formatCode>General</c:formatCode>
                <c:ptCount val="4"/>
                <c:pt idx="0">
                  <c:v>2.7195984543010701</c:v>
                </c:pt>
                <c:pt idx="1">
                  <c:v>2.693807504831129</c:v>
                </c:pt>
                <c:pt idx="2">
                  <c:v>2.4944059730415149</c:v>
                </c:pt>
                <c:pt idx="3">
                  <c:v>2.5690032644950902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'C:\Users\ahiggins\AppData\Local\Microsoft\Windows\Temporary Internet Files\Content.Outlook\1F2CXX12\[2016 Climate across grades by special pops 11172016.xlsx]Climate by GT'!$H$2</c:f>
              <c:strCache>
                <c:ptCount val="1"/>
                <c:pt idx="0">
                  <c:v>GT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'C:\Users\ahiggins\AppData\Local\Microsoft\Windows\Temporary Internet Files\Content.Outlook\1F2CXX12\[2016 Climate across grades by special pops 11172016.xlsx]Climate by GT'!$H$12:$H$15</c:f>
                <c:numCache>
                  <c:formatCode>General</c:formatCode>
                  <c:ptCount val="4"/>
                  <c:pt idx="0">
                    <c:v>4.2070932916929302E-2</c:v>
                  </c:pt>
                  <c:pt idx="1">
                    <c:v>3.8301392781354901E-2</c:v>
                  </c:pt>
                  <c:pt idx="2">
                    <c:v>4.0972285387527597E-2</c:v>
                  </c:pt>
                  <c:pt idx="3">
                    <c:v>4.6441108827347401E-2</c:v>
                  </c:pt>
                </c:numCache>
              </c:numRef>
            </c:plus>
            <c:minus>
              <c:numRef>
                <c:f>'C:\Users\ahiggins\AppData\Local\Microsoft\Windows\Temporary Internet Files\Content.Outlook\1F2CXX12\[2016 Climate across grades by special pops 11172016.xlsx]Climate by GT'!$H$12:$H$15</c:f>
                <c:numCache>
                  <c:formatCode>General</c:formatCode>
                  <c:ptCount val="4"/>
                  <c:pt idx="0">
                    <c:v>4.2070932916929302E-2</c:v>
                  </c:pt>
                  <c:pt idx="1">
                    <c:v>3.8301392781354901E-2</c:v>
                  </c:pt>
                  <c:pt idx="2">
                    <c:v>4.0972285387527597E-2</c:v>
                  </c:pt>
                  <c:pt idx="3">
                    <c:v>4.6441108827347401E-2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'C:\Users\ahiggins\AppData\Local\Microsoft\Windows\Temporary Internet Files\Content.Outlook\1F2CXX12\[2016 Climate across grades by special pops 11172016.xlsx]Climate by GT'!$F$3:$F$6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'C:\Users\ahiggins\AppData\Local\Microsoft\Windows\Temporary Internet Files\Content.Outlook\1F2CXX12\[2016 Climate across grades by special pops 11172016.xlsx]Climate by GT'!$H$3:$H$6</c:f>
              <c:numCache>
                <c:formatCode>General</c:formatCode>
                <c:ptCount val="4"/>
                <c:pt idx="0">
                  <c:v>2.8778467908902972</c:v>
                </c:pt>
                <c:pt idx="1">
                  <c:v>2.7337087087086962</c:v>
                </c:pt>
                <c:pt idx="2">
                  <c:v>2.5066273932253429</c:v>
                </c:pt>
                <c:pt idx="3">
                  <c:v>2.7086092715234078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9845416"/>
        <c:axId val="379845808"/>
      </c:lineChart>
      <c:catAx>
        <c:axId val="3798454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79845808"/>
        <c:crosses val="autoZero"/>
        <c:auto val="1"/>
        <c:lblAlgn val="ctr"/>
        <c:lblOffset val="100"/>
        <c:noMultiLvlLbl val="0"/>
      </c:catAx>
      <c:valAx>
        <c:axId val="379845808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crossAx val="379845416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Teacher Support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'C:\Users\ahiggins\AppData\Local\Microsoft\Windows\Temporary Internet Files\Content.Outlook\1F2CXX12\[2016 Climate across grades by special pops 11172016.xlsx]Climate by GT'!$L$2</c:f>
              <c:strCache>
                <c:ptCount val="1"/>
                <c:pt idx="0">
                  <c:v>non-GT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'C:\Users\ahiggins\AppData\Local\Microsoft\Windows\Temporary Internet Files\Content.Outlook\1F2CXX12\[2016 Climate across grades by special pops 11172016.xlsx]Climate by GT'!$L$12:$L$15</c:f>
                <c:numCache>
                  <c:formatCode>General</c:formatCode>
                  <c:ptCount val="4"/>
                  <c:pt idx="0">
                    <c:v>1.2E-2</c:v>
                  </c:pt>
                  <c:pt idx="1">
                    <c:v>1.2999999999999999E-2</c:v>
                  </c:pt>
                  <c:pt idx="2">
                    <c:v>1.2999999999999999E-2</c:v>
                  </c:pt>
                  <c:pt idx="3">
                    <c:v>1.4E-2</c:v>
                  </c:pt>
                </c:numCache>
              </c:numRef>
            </c:plus>
            <c:minus>
              <c:numRef>
                <c:f>'C:\Users\ahiggins\AppData\Local\Microsoft\Windows\Temporary Internet Files\Content.Outlook\1F2CXX12\[2016 Climate across grades by special pops 11172016.xlsx]Climate by GT'!$L$12:$L$15</c:f>
                <c:numCache>
                  <c:formatCode>General</c:formatCode>
                  <c:ptCount val="4"/>
                  <c:pt idx="0">
                    <c:v>1.2E-2</c:v>
                  </c:pt>
                  <c:pt idx="1">
                    <c:v>1.2999999999999999E-2</c:v>
                  </c:pt>
                  <c:pt idx="2">
                    <c:v>1.2999999999999999E-2</c:v>
                  </c:pt>
                  <c:pt idx="3">
                    <c:v>1.4E-2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'C:\Users\ahiggins\AppData\Local\Microsoft\Windows\Temporary Internet Files\Content.Outlook\1F2CXX12\[2016 Climate across grades by special pops 11172016.xlsx]Climate by GT'!$K$3:$K$6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'C:\Users\ahiggins\AppData\Local\Microsoft\Windows\Temporary Internet Files\Content.Outlook\1F2CXX12\[2016 Climate across grades by special pops 11172016.xlsx]Climate by GT'!$L$3:$L$6</c:f>
              <c:numCache>
                <c:formatCode>General</c:formatCode>
                <c:ptCount val="4"/>
                <c:pt idx="0">
                  <c:v>3.1623775492841339</c:v>
                </c:pt>
                <c:pt idx="1">
                  <c:v>3.1235271859355032</c:v>
                </c:pt>
                <c:pt idx="2">
                  <c:v>2.9936212757448408</c:v>
                </c:pt>
                <c:pt idx="3">
                  <c:v>2.9395402422034511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'C:\Users\ahiggins\AppData\Local\Microsoft\Windows\Temporary Internet Files\Content.Outlook\1F2CXX12\[2016 Climate across grades by special pops 11172016.xlsx]Climate by GT'!$M$2</c:f>
              <c:strCache>
                <c:ptCount val="1"/>
                <c:pt idx="0">
                  <c:v>GT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'C:\Users\ahiggins\AppData\Local\Microsoft\Windows\Temporary Internet Files\Content.Outlook\1F2CXX12\[2016 Climate across grades by special pops 11172016.xlsx]Climate by GT'!$M$12:$M$15</c:f>
                <c:numCache>
                  <c:formatCode>General</c:formatCode>
                  <c:ptCount val="4"/>
                  <c:pt idx="0">
                    <c:v>3.8787940725120901E-2</c:v>
                  </c:pt>
                  <c:pt idx="1">
                    <c:v>3.52164667195397E-2</c:v>
                  </c:pt>
                  <c:pt idx="2">
                    <c:v>3.7672236438246597E-2</c:v>
                  </c:pt>
                  <c:pt idx="3">
                    <c:v>4.2700582006849799E-2</c:v>
                  </c:pt>
                </c:numCache>
              </c:numRef>
            </c:plus>
            <c:minus>
              <c:numRef>
                <c:f>'C:\Users\ahiggins\AppData\Local\Microsoft\Windows\Temporary Internet Files\Content.Outlook\1F2CXX12\[2016 Climate across grades by special pops 11172016.xlsx]Climate by GT'!$M$12:$M$15</c:f>
                <c:numCache>
                  <c:formatCode>General</c:formatCode>
                  <c:ptCount val="4"/>
                  <c:pt idx="0">
                    <c:v>3.8787940725120901E-2</c:v>
                  </c:pt>
                  <c:pt idx="1">
                    <c:v>3.52164667195397E-2</c:v>
                  </c:pt>
                  <c:pt idx="2">
                    <c:v>3.7672236438246597E-2</c:v>
                  </c:pt>
                  <c:pt idx="3">
                    <c:v>4.2700582006849799E-2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'C:\Users\ahiggins\AppData\Local\Microsoft\Windows\Temporary Internet Files\Content.Outlook\1F2CXX12\[2016 Climate across grades by special pops 11172016.xlsx]Climate by GT'!$K$3:$K$6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'C:\Users\ahiggins\AppData\Local\Microsoft\Windows\Temporary Internet Files\Content.Outlook\1F2CXX12\[2016 Climate across grades by special pops 11172016.xlsx]Climate by GT'!$M$3:$M$6</c:f>
              <c:numCache>
                <c:formatCode>General</c:formatCode>
                <c:ptCount val="4"/>
                <c:pt idx="0">
                  <c:v>3.2297944314337839</c:v>
                </c:pt>
                <c:pt idx="1">
                  <c:v>3.2099528099527999</c:v>
                </c:pt>
                <c:pt idx="2">
                  <c:v>3.0994354442807999</c:v>
                </c:pt>
                <c:pt idx="3">
                  <c:v>2.9922579627872201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9849728"/>
        <c:axId val="379850120"/>
      </c:lineChart>
      <c:catAx>
        <c:axId val="379849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79850120"/>
        <c:crosses val="autoZero"/>
        <c:auto val="1"/>
        <c:lblAlgn val="ctr"/>
        <c:lblOffset val="100"/>
        <c:noMultiLvlLbl val="0"/>
      </c:catAx>
      <c:valAx>
        <c:axId val="379850120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79849728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Utility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'C:\Users\ahiggins\AppData\Local\Microsoft\Windows\Temporary Internet Files\Content.Outlook\1F2CXX12\[2016 Climate across grades by special pops 11172016.xlsx]Climate by GT'!$Q$2</c:f>
              <c:strCache>
                <c:ptCount val="1"/>
                <c:pt idx="0">
                  <c:v>non-GT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'C:\Users\ahiggins\AppData\Local\Microsoft\Windows\Temporary Internet Files\Content.Outlook\1F2CXX12\[2016 Climate across grades by special pops 11172016.xlsx]Climate by GT'!$Q$12:$Q$15</c:f>
                <c:numCache>
                  <c:formatCode>General</c:formatCode>
                  <c:ptCount val="4"/>
                  <c:pt idx="0">
                    <c:v>1.51332958788588E-2</c:v>
                  </c:pt>
                  <c:pt idx="1">
                    <c:v>1.6542931151969701E-2</c:v>
                  </c:pt>
                  <c:pt idx="2">
                    <c:v>1.6392856101462201E-2</c:v>
                  </c:pt>
                  <c:pt idx="3">
                    <c:v>1.8326391177501001E-2</c:v>
                  </c:pt>
                </c:numCache>
              </c:numRef>
            </c:plus>
            <c:minus>
              <c:numRef>
                <c:f>'C:\Users\ahiggins\AppData\Local\Microsoft\Windows\Temporary Internet Files\Content.Outlook\1F2CXX12\[2016 Climate across grades by special pops 11172016.xlsx]Climate by GT'!$Q$12:$Q$15</c:f>
                <c:numCache>
                  <c:formatCode>General</c:formatCode>
                  <c:ptCount val="4"/>
                  <c:pt idx="0">
                    <c:v>1.51332958788588E-2</c:v>
                  </c:pt>
                  <c:pt idx="1">
                    <c:v>1.6542931151969701E-2</c:v>
                  </c:pt>
                  <c:pt idx="2">
                    <c:v>1.6392856101462201E-2</c:v>
                  </c:pt>
                  <c:pt idx="3">
                    <c:v>1.8326391177501001E-2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'C:\Users\ahiggins\AppData\Local\Microsoft\Windows\Temporary Internet Files\Content.Outlook\1F2CXX12\[2016 Climate across grades by special pops 11172016.xlsx]Climate by GT'!$P$3:$P$6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'C:\Users\ahiggins\AppData\Local\Microsoft\Windows\Temporary Internet Files\Content.Outlook\1F2CXX12\[2016 Climate across grades by special pops 11172016.xlsx]Climate by GT'!$Q$3:$Q$6</c:f>
              <c:numCache>
                <c:formatCode>General</c:formatCode>
                <c:ptCount val="4"/>
                <c:pt idx="0">
                  <c:v>3.3068240123140118</c:v>
                </c:pt>
                <c:pt idx="1">
                  <c:v>3.2214387901083179</c:v>
                </c:pt>
                <c:pt idx="2">
                  <c:v>2.9204294601645588</c:v>
                </c:pt>
                <c:pt idx="3">
                  <c:v>2.6804614998745691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'C:\Users\ahiggins\AppData\Local\Microsoft\Windows\Temporary Internet Files\Content.Outlook\1F2CXX12\[2016 Climate across grades by special pops 11172016.xlsx]Climate by GT'!$R$2</c:f>
              <c:strCache>
                <c:ptCount val="1"/>
                <c:pt idx="0">
                  <c:v>GT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'C:\Users\ahiggins\AppData\Local\Microsoft\Windows\Temporary Internet Files\Content.Outlook\1F2CXX12\[2016 Climate across grades by special pops 11172016.xlsx]Climate by GT'!$R$12:$R$15</c:f>
                <c:numCache>
                  <c:formatCode>General</c:formatCode>
                  <c:ptCount val="4"/>
                  <c:pt idx="0">
                    <c:v>4.9522635487383303E-2</c:v>
                  </c:pt>
                  <c:pt idx="1">
                    <c:v>4.4941059412253702E-2</c:v>
                  </c:pt>
                  <c:pt idx="2">
                    <c:v>4.7966560488142698E-2</c:v>
                  </c:pt>
                  <c:pt idx="3">
                    <c:v>5.43689529308383E-2</c:v>
                  </c:pt>
                </c:numCache>
              </c:numRef>
            </c:plus>
            <c:minus>
              <c:numRef>
                <c:f>'C:\Users\ahiggins\AppData\Local\Microsoft\Windows\Temporary Internet Files\Content.Outlook\1F2CXX12\[2016 Climate across grades by special pops 11172016.xlsx]Climate by GT'!$R$12:$R$15</c:f>
                <c:numCache>
                  <c:formatCode>General</c:formatCode>
                  <c:ptCount val="4"/>
                  <c:pt idx="0">
                    <c:v>4.9522635487383303E-2</c:v>
                  </c:pt>
                  <c:pt idx="1">
                    <c:v>4.4941059412253702E-2</c:v>
                  </c:pt>
                  <c:pt idx="2">
                    <c:v>4.7966560488142698E-2</c:v>
                  </c:pt>
                  <c:pt idx="3">
                    <c:v>5.43689529308383E-2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'C:\Users\ahiggins\AppData\Local\Microsoft\Windows\Temporary Internet Files\Content.Outlook\1F2CXX12\[2016 Climate across grades by special pops 11172016.xlsx]Climate by GT'!$P$3:$P$6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'C:\Users\ahiggins\AppData\Local\Microsoft\Windows\Temporary Internet Files\Content.Outlook\1F2CXX12\[2016 Climate across grades by special pops 11172016.xlsx]Climate by GT'!$R$3:$R$6</c:f>
              <c:numCache>
                <c:formatCode>General</c:formatCode>
                <c:ptCount val="4"/>
                <c:pt idx="0">
                  <c:v>3.302</c:v>
                </c:pt>
                <c:pt idx="1">
                  <c:v>3.1120000000000001</c:v>
                </c:pt>
                <c:pt idx="2">
                  <c:v>2.8509999999999991</c:v>
                </c:pt>
                <c:pt idx="3">
                  <c:v>2.7749999999999999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0509784"/>
        <c:axId val="380510176"/>
      </c:lineChart>
      <c:catAx>
        <c:axId val="380509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0510176"/>
        <c:crosses val="autoZero"/>
        <c:auto val="1"/>
        <c:lblAlgn val="ctr"/>
        <c:lblOffset val="100"/>
        <c:noMultiLvlLbl val="0"/>
      </c:catAx>
      <c:valAx>
        <c:axId val="380510176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crossAx val="380509784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/>
              <a:t>Self-Awareness of Self-Concept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Dir val="y"/>
            <c:errBarType val="both"/>
            <c:errValType val="cust"/>
            <c:noEndCap val="0"/>
            <c:plus>
              <c:numRef>
                <c:f>'[3]SEL by IEP'!$B$12:$B$15</c:f>
                <c:numCache>
                  <c:formatCode>General</c:formatCode>
                  <c:ptCount val="4"/>
                  <c:pt idx="0">
                    <c:v>1.1110641489608502E-2</c:v>
                  </c:pt>
                  <c:pt idx="1">
                    <c:v>1.1986344307068582E-2</c:v>
                  </c:pt>
                  <c:pt idx="2">
                    <c:v>1.1964662629430691E-2</c:v>
                  </c:pt>
                  <c:pt idx="3">
                    <c:v>1.3141510436264743E-2</c:v>
                  </c:pt>
                </c:numCache>
              </c:numRef>
            </c:plus>
            <c:minus>
              <c:numRef>
                <c:f>'[3]SEL by IEP'!$B$12:$B$15</c:f>
                <c:numCache>
                  <c:formatCode>General</c:formatCode>
                  <c:ptCount val="4"/>
                  <c:pt idx="0">
                    <c:v>1.1110641489608502E-2</c:v>
                  </c:pt>
                  <c:pt idx="1">
                    <c:v>1.1986344307068582E-2</c:v>
                  </c:pt>
                  <c:pt idx="2">
                    <c:v>1.1964662629430691E-2</c:v>
                  </c:pt>
                  <c:pt idx="3">
                    <c:v>1.3141510436264743E-2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Overall!$F$4:$F$7</c:f>
              <c:numCache>
                <c:formatCode>0.00</c:formatCode>
                <c:ptCount val="4"/>
                <c:pt idx="0">
                  <c:v>2.7925185521732514</c:v>
                </c:pt>
                <c:pt idx="1">
                  <c:v>2.8759731068648282</c:v>
                </c:pt>
                <c:pt idx="2">
                  <c:v>2.9572216293134073</c:v>
                </c:pt>
                <c:pt idx="3">
                  <c:v>2.9886892880904852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0737592"/>
        <c:axId val="380737984"/>
      </c:lineChart>
      <c:catAx>
        <c:axId val="3807375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0737984"/>
        <c:crosses val="autoZero"/>
        <c:auto val="1"/>
        <c:lblAlgn val="ctr"/>
        <c:lblOffset val="100"/>
        <c:noMultiLvlLbl val="0"/>
      </c:catAx>
      <c:valAx>
        <c:axId val="380737984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0737592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/>
              <a:t>Teacher Support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Dir val="y"/>
            <c:errBarType val="both"/>
            <c:errValType val="cust"/>
            <c:noEndCap val="0"/>
            <c:plus>
              <c:numRef>
                <c:f>'[3]SEL by IEP'!$L$12:$L$15</c:f>
                <c:numCache>
                  <c:formatCode>General</c:formatCode>
                  <c:ptCount val="4"/>
                  <c:pt idx="0">
                    <c:v>1.386234368024955E-2</c:v>
                  </c:pt>
                  <c:pt idx="1">
                    <c:v>1.4944004291456712E-2</c:v>
                  </c:pt>
                  <c:pt idx="2">
                    <c:v>1.4944004291456627E-2</c:v>
                  </c:pt>
                  <c:pt idx="3">
                    <c:v>1.6426873320521104E-2</c:v>
                  </c:pt>
                </c:numCache>
              </c:numRef>
            </c:plus>
            <c:minus>
              <c:numRef>
                <c:f>'[3]SEL by IEP'!$L$12:$L$15</c:f>
                <c:numCache>
                  <c:formatCode>General</c:formatCode>
                  <c:ptCount val="4"/>
                  <c:pt idx="0">
                    <c:v>1.386234368024955E-2</c:v>
                  </c:pt>
                  <c:pt idx="1">
                    <c:v>1.4944004291456712E-2</c:v>
                  </c:pt>
                  <c:pt idx="2">
                    <c:v>1.4944004291456627E-2</c:v>
                  </c:pt>
                  <c:pt idx="3">
                    <c:v>1.6426873320521104E-2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numRef>
              <c:f>Overall!$R$6:$U$6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Overall!$D$4:$D$7</c:f>
              <c:numCache>
                <c:formatCode>0.00</c:formatCode>
                <c:ptCount val="4"/>
                <c:pt idx="0">
                  <c:v>3.1679102990033203</c:v>
                </c:pt>
                <c:pt idx="1">
                  <c:v>3.1338536060279898</c:v>
                </c:pt>
                <c:pt idx="2">
                  <c:v>3.0046518768711148</c:v>
                </c:pt>
                <c:pt idx="3">
                  <c:v>2.9449043768450793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0388584"/>
        <c:axId val="309334112"/>
      </c:lineChart>
      <c:catAx>
        <c:axId val="310388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09334112"/>
        <c:crosses val="autoZero"/>
        <c:auto val="1"/>
        <c:lblAlgn val="ctr"/>
        <c:lblOffset val="100"/>
        <c:noMultiLvlLbl val="0"/>
      </c:catAx>
      <c:valAx>
        <c:axId val="309334112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10388584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/>
              <a:t>Self-Awareness of Emotions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Dir val="y"/>
            <c:errBarType val="both"/>
            <c:errValType val="cust"/>
            <c:noEndCap val="0"/>
            <c:plus>
              <c:numRef>
                <c:f>'[1]SEL by IEP'!$G$12:$G$15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  <c:extLst/>
              </c:numRef>
            </c:plus>
            <c:minus>
              <c:numRef>
                <c:f>'[1]SEL by IEP'!$G$12:$G$15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  <c:extLst/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Lit>
              <c:ptCount val="4"/>
              <c:pt idx="0">
                <c:v>1</c:v>
              </c:pt>
              <c:pt idx="1">
                <c:v>2</c:v>
              </c:pt>
              <c:pt idx="2">
                <c:v>3</c:v>
              </c:pt>
              <c:pt idx="3">
                <c:v>4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Overall!$G$4:$G$8</c:f>
              <c:numCache>
                <c:formatCode>0.00</c:formatCode>
                <c:ptCount val="4"/>
                <c:pt idx="0">
                  <c:v>2.8609349040930319</c:v>
                </c:pt>
                <c:pt idx="1">
                  <c:v>2.9442178672316377</c:v>
                </c:pt>
                <c:pt idx="2">
                  <c:v>2.9741520156277752</c:v>
                </c:pt>
                <c:pt idx="3">
                  <c:v>3.0102888888888892</c:v>
                </c:pt>
              </c:numCache>
              <c:extLst/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0738768"/>
        <c:axId val="380739160"/>
      </c:lineChart>
      <c:catAx>
        <c:axId val="3807387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0739160"/>
        <c:crosses val="autoZero"/>
        <c:auto val="1"/>
        <c:lblAlgn val="ctr"/>
        <c:lblOffset val="100"/>
        <c:noMultiLvlLbl val="0"/>
      </c:catAx>
      <c:valAx>
        <c:axId val="380739160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crossAx val="380738768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/>
              <a:t>Self-Management of Emotions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Dir val="y"/>
            <c:errBarType val="both"/>
            <c:errValType val="cust"/>
            <c:noEndCap val="0"/>
            <c:plus>
              <c:numRef>
                <c:f>'[3]SEL by IEP'!$L$12:$L$15</c:f>
                <c:numCache>
                  <c:formatCode>General</c:formatCode>
                  <c:ptCount val="4"/>
                  <c:pt idx="0">
                    <c:v>1.386234368024955E-2</c:v>
                  </c:pt>
                  <c:pt idx="1">
                    <c:v>1.4944004291456712E-2</c:v>
                  </c:pt>
                  <c:pt idx="2">
                    <c:v>1.4944004291456627E-2</c:v>
                  </c:pt>
                  <c:pt idx="3">
                    <c:v>1.6426873320521104E-2</c:v>
                  </c:pt>
                </c:numCache>
              </c:numRef>
            </c:plus>
            <c:minus>
              <c:numRef>
                <c:f>'[3]SEL by IEP'!$L$12:$L$15</c:f>
                <c:numCache>
                  <c:formatCode>General</c:formatCode>
                  <c:ptCount val="4"/>
                  <c:pt idx="0">
                    <c:v>1.386234368024955E-2</c:v>
                  </c:pt>
                  <c:pt idx="1">
                    <c:v>1.4944004291456712E-2</c:v>
                  </c:pt>
                  <c:pt idx="2">
                    <c:v>1.4944004291456627E-2</c:v>
                  </c:pt>
                  <c:pt idx="3">
                    <c:v>1.6426873320521104E-2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numRef>
              <c:f>Overall!$R$6:$U$6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Overall!$I$4:$I$7</c:f>
              <c:numCache>
                <c:formatCode>0.00</c:formatCode>
                <c:ptCount val="4"/>
                <c:pt idx="0">
                  <c:v>2.5337193460490481</c:v>
                </c:pt>
                <c:pt idx="1">
                  <c:v>2.5509897490279205</c:v>
                </c:pt>
                <c:pt idx="2">
                  <c:v>2.585601209533976</c:v>
                </c:pt>
                <c:pt idx="3">
                  <c:v>2.6178888888888889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0739944"/>
        <c:axId val="380740336"/>
      </c:lineChart>
      <c:catAx>
        <c:axId val="380739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0740336"/>
        <c:crosses val="autoZero"/>
        <c:auto val="1"/>
        <c:lblAlgn val="ctr"/>
        <c:lblOffset val="100"/>
        <c:noMultiLvlLbl val="0"/>
      </c:catAx>
      <c:valAx>
        <c:axId val="380740336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0739944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/>
              <a:t>Self-Management of Goals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Dir val="y"/>
            <c:errBarType val="both"/>
            <c:errValType val="cust"/>
            <c:noEndCap val="0"/>
            <c:plus>
              <c:numRef>
                <c:f>'[3]SEL by IEP'!$Q$12:$Q$15</c:f>
                <c:numCache>
                  <c:formatCode>General</c:formatCode>
                  <c:ptCount val="4"/>
                  <c:pt idx="0">
                    <c:v>1.345608678478356E-2</c:v>
                  </c:pt>
                  <c:pt idx="1">
                    <c:v>1.4494154181463903E-2</c:v>
                  </c:pt>
                  <c:pt idx="2">
                    <c:v>1.4502893497411129E-2</c:v>
                  </c:pt>
                  <c:pt idx="3">
                    <c:v>1.5942993357252262E-2</c:v>
                  </c:pt>
                </c:numCache>
              </c:numRef>
            </c:plus>
            <c:minus>
              <c:numRef>
                <c:f>'[3]SEL by IEP'!$Q$12:$Q$15</c:f>
                <c:numCache>
                  <c:formatCode>General</c:formatCode>
                  <c:ptCount val="4"/>
                  <c:pt idx="0">
                    <c:v>1.345608678478356E-2</c:v>
                  </c:pt>
                  <c:pt idx="1">
                    <c:v>1.4494154181463903E-2</c:v>
                  </c:pt>
                  <c:pt idx="2">
                    <c:v>1.4502893497411129E-2</c:v>
                  </c:pt>
                  <c:pt idx="3">
                    <c:v>1.5942993357252262E-2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numRef>
              <c:f>Overall!$R$6:$U$6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Overall!$J$4:$J$7</c:f>
              <c:numCache>
                <c:formatCode>0.00</c:formatCode>
                <c:ptCount val="4"/>
                <c:pt idx="0">
                  <c:v>2.734424738517514</c:v>
                </c:pt>
                <c:pt idx="1">
                  <c:v>2.7713301536830928</c:v>
                </c:pt>
                <c:pt idx="2">
                  <c:v>2.7851486029542594</c:v>
                </c:pt>
                <c:pt idx="3">
                  <c:v>2.8064265065599279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0741120"/>
        <c:axId val="380741512"/>
      </c:lineChart>
      <c:catAx>
        <c:axId val="380741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0741512"/>
        <c:crosses val="autoZero"/>
        <c:auto val="1"/>
        <c:lblAlgn val="ctr"/>
        <c:lblOffset val="100"/>
        <c:noMultiLvlLbl val="0"/>
      </c:catAx>
      <c:valAx>
        <c:axId val="380741512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out"/>
        <c:minorTickMark val="none"/>
        <c:tickLblPos val="nextTo"/>
        <c:crossAx val="380741120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/>
              <a:t>Self-Management of School Work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Dir val="y"/>
            <c:errBarType val="both"/>
            <c:errValType val="cust"/>
            <c:noEndCap val="0"/>
            <c:plus>
              <c:numRef>
                <c:f>'[3]SEL by IEP'!$B$12:$B$15</c:f>
                <c:numCache>
                  <c:formatCode>General</c:formatCode>
                  <c:ptCount val="4"/>
                  <c:pt idx="0">
                    <c:v>1.1110641489608502E-2</c:v>
                  </c:pt>
                  <c:pt idx="1">
                    <c:v>1.1986344307068582E-2</c:v>
                  </c:pt>
                  <c:pt idx="2">
                    <c:v>1.1964662629430691E-2</c:v>
                  </c:pt>
                  <c:pt idx="3">
                    <c:v>1.3141510436264743E-2</c:v>
                  </c:pt>
                </c:numCache>
              </c:numRef>
            </c:plus>
            <c:minus>
              <c:numRef>
                <c:f>'[3]SEL by IEP'!$B$12:$B$15</c:f>
                <c:numCache>
                  <c:formatCode>General</c:formatCode>
                  <c:ptCount val="4"/>
                  <c:pt idx="0">
                    <c:v>1.1110641489608502E-2</c:v>
                  </c:pt>
                  <c:pt idx="1">
                    <c:v>1.1986344307068582E-2</c:v>
                  </c:pt>
                  <c:pt idx="2">
                    <c:v>1.1964662629430691E-2</c:v>
                  </c:pt>
                  <c:pt idx="3">
                    <c:v>1.3141510436264743E-2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Overall!$K$4:$K$7</c:f>
              <c:numCache>
                <c:formatCode>0.00</c:formatCode>
                <c:ptCount val="4"/>
                <c:pt idx="0">
                  <c:v>2.7434772727272665</c:v>
                </c:pt>
                <c:pt idx="1">
                  <c:v>2.7376127320954908</c:v>
                </c:pt>
                <c:pt idx="2">
                  <c:v>2.6564602242391904</c:v>
                </c:pt>
                <c:pt idx="3">
                  <c:v>2.5727111111111038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0742296"/>
        <c:axId val="380742688"/>
      </c:lineChart>
      <c:catAx>
        <c:axId val="3807422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0742688"/>
        <c:crosses val="autoZero"/>
        <c:auto val="1"/>
        <c:lblAlgn val="ctr"/>
        <c:lblOffset val="100"/>
        <c:noMultiLvlLbl val="0"/>
      </c:catAx>
      <c:valAx>
        <c:axId val="380742688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0742296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/>
              <a:t>Social Awareness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Dir val="y"/>
            <c:errBarType val="both"/>
            <c:errValType val="cust"/>
            <c:noEndCap val="0"/>
            <c:plus>
              <c:numRef>
                <c:f>'[3]SEL by IEP'!$G$12:$G$15</c:f>
                <c:numCache>
                  <c:formatCode>General</c:formatCode>
                  <c:ptCount val="4"/>
                  <c:pt idx="0">
                    <c:v>1.1987811932202597E-2</c:v>
                  </c:pt>
                  <c:pt idx="1">
                    <c:v>1.2933805104252303E-2</c:v>
                  </c:pt>
                  <c:pt idx="2">
                    <c:v>1.2914346984155788E-2</c:v>
                  </c:pt>
                  <c:pt idx="3">
                    <c:v>1.4212919847938557E-2</c:v>
                  </c:pt>
                </c:numCache>
              </c:numRef>
            </c:plus>
            <c:minus>
              <c:numRef>
                <c:f>'[3]SEL by IEP'!$G$12:$G$15</c:f>
                <c:numCache>
                  <c:formatCode>General</c:formatCode>
                  <c:ptCount val="4"/>
                  <c:pt idx="0">
                    <c:v>1.1987811932202597E-2</c:v>
                  </c:pt>
                  <c:pt idx="1">
                    <c:v>1.2933805104252303E-2</c:v>
                  </c:pt>
                  <c:pt idx="2">
                    <c:v>1.2914346984155788E-2</c:v>
                  </c:pt>
                  <c:pt idx="3">
                    <c:v>1.4212919847938557E-2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Overall!$H$4:$H$7</c:f>
              <c:numCache>
                <c:formatCode>0.00</c:formatCode>
                <c:ptCount val="4"/>
                <c:pt idx="0">
                  <c:v>2.927226001511714</c:v>
                </c:pt>
                <c:pt idx="1">
                  <c:v>2.995627980922102</c:v>
                </c:pt>
                <c:pt idx="2">
                  <c:v>3.0122115725949601</c:v>
                </c:pt>
                <c:pt idx="3">
                  <c:v>3.0407555555555557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1525648"/>
        <c:axId val="381526040"/>
      </c:lineChart>
      <c:catAx>
        <c:axId val="3815256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1526040"/>
        <c:crosses val="autoZero"/>
        <c:auto val="1"/>
        <c:lblAlgn val="ctr"/>
        <c:lblOffset val="100"/>
        <c:noMultiLvlLbl val="0"/>
      </c:catAx>
      <c:valAx>
        <c:axId val="381526040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crossAx val="381525648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/>
              <a:t>Relationship Skills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Dir val="y"/>
            <c:errBarType val="both"/>
            <c:errValType val="cust"/>
            <c:noEndCap val="0"/>
            <c:plus>
              <c:numRef>
                <c:f>'[3]SEL by IEP'!$L$12:$L$15</c:f>
                <c:numCache>
                  <c:formatCode>General</c:formatCode>
                  <c:ptCount val="4"/>
                  <c:pt idx="0">
                    <c:v>1.386234368024955E-2</c:v>
                  </c:pt>
                  <c:pt idx="1">
                    <c:v>1.4944004291456712E-2</c:v>
                  </c:pt>
                  <c:pt idx="2">
                    <c:v>1.4944004291456627E-2</c:v>
                  </c:pt>
                  <c:pt idx="3">
                    <c:v>1.6426873320521104E-2</c:v>
                  </c:pt>
                </c:numCache>
              </c:numRef>
            </c:plus>
            <c:minus>
              <c:numRef>
                <c:f>'[3]SEL by IEP'!$L$12:$L$15</c:f>
                <c:numCache>
                  <c:formatCode>General</c:formatCode>
                  <c:ptCount val="4"/>
                  <c:pt idx="0">
                    <c:v>1.386234368024955E-2</c:v>
                  </c:pt>
                  <c:pt idx="1">
                    <c:v>1.4944004291456712E-2</c:v>
                  </c:pt>
                  <c:pt idx="2">
                    <c:v>1.4944004291456627E-2</c:v>
                  </c:pt>
                  <c:pt idx="3">
                    <c:v>1.6426873320521104E-2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numRef>
              <c:f>Overall!$R$6:$U$6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Overall!$L$4:$L$7</c:f>
              <c:numCache>
                <c:formatCode>0.00</c:formatCode>
                <c:ptCount val="4"/>
                <c:pt idx="0">
                  <c:v>2.8621797786872856</c:v>
                </c:pt>
                <c:pt idx="1">
                  <c:v>2.8587491153573943</c:v>
                </c:pt>
                <c:pt idx="2">
                  <c:v>2.800615961435462</c:v>
                </c:pt>
                <c:pt idx="3">
                  <c:v>2.8887294170004463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1526824"/>
        <c:axId val="381527216"/>
      </c:lineChart>
      <c:catAx>
        <c:axId val="381526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1527216"/>
        <c:crosses val="autoZero"/>
        <c:auto val="1"/>
        <c:lblAlgn val="ctr"/>
        <c:lblOffset val="100"/>
        <c:noMultiLvlLbl val="0"/>
      </c:catAx>
      <c:valAx>
        <c:axId val="381527216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1526824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/>
              <a:t>Responsible Decision-Making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Dir val="y"/>
            <c:errBarType val="both"/>
            <c:errValType val="cust"/>
            <c:noEndCap val="0"/>
            <c:plus>
              <c:numRef>
                <c:f>'[3]SEL by IEP'!$Q$12:$Q$15</c:f>
                <c:numCache>
                  <c:formatCode>General</c:formatCode>
                  <c:ptCount val="4"/>
                  <c:pt idx="0">
                    <c:v>1.345608678478356E-2</c:v>
                  </c:pt>
                  <c:pt idx="1">
                    <c:v>1.4494154181463903E-2</c:v>
                  </c:pt>
                  <c:pt idx="2">
                    <c:v>1.4502893497411129E-2</c:v>
                  </c:pt>
                  <c:pt idx="3">
                    <c:v>1.5942993357252262E-2</c:v>
                  </c:pt>
                </c:numCache>
              </c:numRef>
            </c:plus>
            <c:minus>
              <c:numRef>
                <c:f>'[3]SEL by IEP'!$Q$12:$Q$15</c:f>
                <c:numCache>
                  <c:formatCode>General</c:formatCode>
                  <c:ptCount val="4"/>
                  <c:pt idx="0">
                    <c:v>1.345608678478356E-2</c:v>
                  </c:pt>
                  <c:pt idx="1">
                    <c:v>1.4494154181463903E-2</c:v>
                  </c:pt>
                  <c:pt idx="2">
                    <c:v>1.4502893497411129E-2</c:v>
                  </c:pt>
                  <c:pt idx="3">
                    <c:v>1.5942993357252262E-2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numRef>
              <c:f>Overall!$R$6:$U$6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Overall!$M$4:$M$7</c:f>
              <c:numCache>
                <c:formatCode>0.00</c:formatCode>
                <c:ptCount val="4"/>
                <c:pt idx="0">
                  <c:v>2.8963368293053677</c:v>
                </c:pt>
                <c:pt idx="1">
                  <c:v>2.9450902335456477</c:v>
                </c:pt>
                <c:pt idx="2">
                  <c:v>2.9574272451347965</c:v>
                </c:pt>
                <c:pt idx="3">
                  <c:v>3.0607254116599911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1528000"/>
        <c:axId val="381528392"/>
      </c:lineChart>
      <c:catAx>
        <c:axId val="381528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1528392"/>
        <c:crosses val="autoZero"/>
        <c:auto val="1"/>
        <c:lblAlgn val="ctr"/>
        <c:lblOffset val="100"/>
        <c:noMultiLvlLbl val="0"/>
      </c:catAx>
      <c:valAx>
        <c:axId val="381528392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out"/>
        <c:minorTickMark val="none"/>
        <c:tickLblPos val="nextTo"/>
        <c:crossAx val="381528000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/>
              <a:t>Self-Awareness of Self-Concept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'[Copy of 1516 SEL by Race (002).xlsx]Race by SEL'!$B$24</c:f>
              <c:strCache>
                <c:ptCount val="1"/>
                <c:pt idx="0">
                  <c:v>Self-Awareness of Self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solidFill>
                  <a:schemeClr val="tx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'[Copy of 1516 SEL by Race (002).xlsx]Race by SEL'!$C$25:$C$31</c:f>
                <c:numCache>
                  <c:formatCode>General</c:formatCode>
                  <c:ptCount val="7"/>
                  <c:pt idx="0">
                    <c:v>2.8898994055370626E-2</c:v>
                  </c:pt>
                  <c:pt idx="1">
                    <c:v>3.7306864192568054E-2</c:v>
                  </c:pt>
                  <c:pt idx="2">
                    <c:v>1.2234137404332648E-2</c:v>
                  </c:pt>
                  <c:pt idx="3">
                    <c:v>1.2398534983429198E-2</c:v>
                  </c:pt>
                  <c:pt idx="4">
                    <c:v>4.6417127809071812E-2</c:v>
                  </c:pt>
                  <c:pt idx="5">
                    <c:v>2.4716405189774707E-2</c:v>
                  </c:pt>
                  <c:pt idx="6">
                    <c:v>5.4011519107743579E-2</c:v>
                  </c:pt>
                </c:numCache>
              </c:numRef>
            </c:plus>
            <c:minus>
              <c:numRef>
                <c:f>'[Copy of 1516 SEL by Race (002).xlsx]Race by SEL'!$C$25:$C$31</c:f>
                <c:numCache>
                  <c:formatCode>General</c:formatCode>
                  <c:ptCount val="7"/>
                  <c:pt idx="0">
                    <c:v>2.8898994055370626E-2</c:v>
                  </c:pt>
                  <c:pt idx="1">
                    <c:v>3.7306864192568054E-2</c:v>
                  </c:pt>
                  <c:pt idx="2">
                    <c:v>1.2234137404332648E-2</c:v>
                  </c:pt>
                  <c:pt idx="3">
                    <c:v>1.2398534983429198E-2</c:v>
                  </c:pt>
                  <c:pt idx="4">
                    <c:v>4.6417127809071812E-2</c:v>
                  </c:pt>
                  <c:pt idx="5">
                    <c:v>2.4716405189774707E-2</c:v>
                  </c:pt>
                  <c:pt idx="6">
                    <c:v>5.4011519107743579E-2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'[Copy of 1516 SEL by Race (002).xlsx]Race by SEL'!$A$25:$A$31</c:f>
              <c:strCache>
                <c:ptCount val="7"/>
                <c:pt idx="0">
                  <c:v>Asian</c:v>
                </c:pt>
                <c:pt idx="1">
                  <c:v>Black</c:v>
                </c:pt>
                <c:pt idx="2">
                  <c:v>Caucasian</c:v>
                </c:pt>
                <c:pt idx="3">
                  <c:v>Hispanic</c:v>
                </c:pt>
                <c:pt idx="4">
                  <c:v>Native AK/American Indian</c:v>
                </c:pt>
                <c:pt idx="5">
                  <c:v>Multi Racial</c:v>
                </c:pt>
                <c:pt idx="6">
                  <c:v>Pacific Islander</c:v>
                </c:pt>
              </c:strCache>
            </c:strRef>
          </c:cat>
          <c:val>
            <c:numRef>
              <c:f>'[Copy of 1516 SEL by Race (002).xlsx]Race by SEL'!$B$25:$B$31</c:f>
              <c:numCache>
                <c:formatCode>###0.00</c:formatCode>
                <c:ptCount val="7"/>
                <c:pt idx="0">
                  <c:v>2.9326682970351938</c:v>
                </c:pt>
                <c:pt idx="1">
                  <c:v>2.8899379363005582</c:v>
                </c:pt>
                <c:pt idx="2">
                  <c:v>2.9322188928536286</c:v>
                </c:pt>
                <c:pt idx="3">
                  <c:v>2.8653299325175445</c:v>
                </c:pt>
                <c:pt idx="4">
                  <c:v>2.8132363747315865</c:v>
                </c:pt>
                <c:pt idx="5">
                  <c:v>2.9114902538039988</c:v>
                </c:pt>
                <c:pt idx="6">
                  <c:v>2.8559758844792253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79850904"/>
        <c:axId val="379850512"/>
      </c:barChart>
      <c:catAx>
        <c:axId val="3798509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79850512"/>
        <c:crosses val="autoZero"/>
        <c:auto val="1"/>
        <c:lblAlgn val="ctr"/>
        <c:lblOffset val="100"/>
        <c:noMultiLvlLbl val="0"/>
      </c:catAx>
      <c:valAx>
        <c:axId val="379850512"/>
        <c:scaling>
          <c:orientation val="minMax"/>
          <c:max val="4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79850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'[Copy of 1516 SEL by Race (002).xlsx]Race by SEL'!$B$35</c:f>
              <c:strCache>
                <c:ptCount val="1"/>
                <c:pt idx="0">
                  <c:v>Self-Awareness of Emotions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solidFill>
                  <a:schemeClr val="tx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'[Copy of 1516 SEL by Race (002).xlsx]Race by SEL'!$C$36:$C$42</c:f>
                <c:numCache>
                  <c:formatCode>General</c:formatCode>
                  <c:ptCount val="7"/>
                  <c:pt idx="0">
                    <c:v>3.1190499332927404E-2</c:v>
                  </c:pt>
                  <c:pt idx="1">
                    <c:v>4.0239031145149512E-2</c:v>
                  </c:pt>
                  <c:pt idx="2">
                    <c:v>1.320025743785587E-2</c:v>
                  </c:pt>
                  <c:pt idx="3">
                    <c:v>1.3299828585423277E-2</c:v>
                  </c:pt>
                  <c:pt idx="4">
                    <c:v>5.016803491905205E-2</c:v>
                  </c:pt>
                  <c:pt idx="5">
                    <c:v>2.6590468568904523E-2</c:v>
                  </c:pt>
                  <c:pt idx="6">
                    <c:v>5.8303662618117098E-2</c:v>
                  </c:pt>
                </c:numCache>
              </c:numRef>
            </c:plus>
            <c:minus>
              <c:numRef>
                <c:f>'[Copy of 1516 SEL by Race (002).xlsx]Race by SEL'!$C$36:$C$42</c:f>
                <c:numCache>
                  <c:formatCode>General</c:formatCode>
                  <c:ptCount val="7"/>
                  <c:pt idx="0">
                    <c:v>3.1190499332927404E-2</c:v>
                  </c:pt>
                  <c:pt idx="1">
                    <c:v>4.0239031145149512E-2</c:v>
                  </c:pt>
                  <c:pt idx="2">
                    <c:v>1.320025743785587E-2</c:v>
                  </c:pt>
                  <c:pt idx="3">
                    <c:v>1.3299828585423277E-2</c:v>
                  </c:pt>
                  <c:pt idx="4">
                    <c:v>5.016803491905205E-2</c:v>
                  </c:pt>
                  <c:pt idx="5">
                    <c:v>2.6590468568904523E-2</c:v>
                  </c:pt>
                  <c:pt idx="6">
                    <c:v>5.8303662618117098E-2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'[Copy of 1516 SEL by Race (002).xlsx]Race by SEL'!$A$36:$A$42</c:f>
              <c:strCache>
                <c:ptCount val="7"/>
                <c:pt idx="0">
                  <c:v>Asian</c:v>
                </c:pt>
                <c:pt idx="1">
                  <c:v>Black</c:v>
                </c:pt>
                <c:pt idx="2">
                  <c:v>Caucasian</c:v>
                </c:pt>
                <c:pt idx="3">
                  <c:v>Hispanic</c:v>
                </c:pt>
                <c:pt idx="4">
                  <c:v>Native AK/American Indian</c:v>
                </c:pt>
                <c:pt idx="5">
                  <c:v>Multi Racial</c:v>
                </c:pt>
                <c:pt idx="6">
                  <c:v>Pacific Islander</c:v>
                </c:pt>
              </c:strCache>
            </c:strRef>
          </c:cat>
          <c:val>
            <c:numRef>
              <c:f>'[Copy of 1516 SEL by Race (002).xlsx]Race by SEL'!$B$36:$B$42</c:f>
              <c:numCache>
                <c:formatCode>###0.00</c:formatCode>
                <c:ptCount val="7"/>
                <c:pt idx="0">
                  <c:v>2.9667376484219647</c:v>
                </c:pt>
                <c:pt idx="1">
                  <c:v>2.9243110915326898</c:v>
                </c:pt>
                <c:pt idx="2">
                  <c:v>2.9564408600854577</c:v>
                </c:pt>
                <c:pt idx="3">
                  <c:v>2.9313746400682752</c:v>
                </c:pt>
                <c:pt idx="4">
                  <c:v>2.9194103699776344</c:v>
                </c:pt>
                <c:pt idx="5">
                  <c:v>2.909561601016704</c:v>
                </c:pt>
                <c:pt idx="6">
                  <c:v>2.9909812058770799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80510960"/>
        <c:axId val="380511352"/>
      </c:barChart>
      <c:catAx>
        <c:axId val="3805109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0511352"/>
        <c:crosses val="autoZero"/>
        <c:auto val="1"/>
        <c:lblAlgn val="ctr"/>
        <c:lblOffset val="100"/>
        <c:noMultiLvlLbl val="0"/>
      </c:catAx>
      <c:valAx>
        <c:axId val="380511352"/>
        <c:scaling>
          <c:orientation val="minMax"/>
          <c:max val="4"/>
          <c:min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0" sourceLinked="1"/>
        <c:majorTickMark val="none"/>
        <c:minorTickMark val="none"/>
        <c:tickLblPos val="nextTo"/>
        <c:crossAx val="380510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'[Copy of 1516 SEL by Race (002).xlsx]Race by SEL'!$N$23</c:f>
              <c:strCache>
                <c:ptCount val="1"/>
                <c:pt idx="0">
                  <c:v>Self-Management of Emotions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solidFill>
                  <a:schemeClr val="tx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'[Copy of 1516 SEL by Race (002).xlsx]Race by SEL'!$O$24:$O$30</c:f>
                <c:numCache>
                  <c:formatCode>General</c:formatCode>
                  <c:ptCount val="7"/>
                  <c:pt idx="0">
                    <c:v>3.547258656577959E-2</c:v>
                  </c:pt>
                  <c:pt idx="1">
                    <c:v>4.6134271241081964E-2</c:v>
                  </c:pt>
                  <c:pt idx="2">
                    <c:v>1.410866496764941E-2</c:v>
                  </c:pt>
                  <c:pt idx="3">
                    <c:v>1.425629866647002E-2</c:v>
                  </c:pt>
                  <c:pt idx="4">
                    <c:v>5.7252630781436553E-2</c:v>
                  </c:pt>
                  <c:pt idx="5">
                    <c:v>3.0095609346228583E-2</c:v>
                  </c:pt>
                  <c:pt idx="6">
                    <c:v>6.6902198734016191E-2</c:v>
                  </c:pt>
                </c:numCache>
              </c:numRef>
            </c:plus>
            <c:minus>
              <c:numRef>
                <c:f>'[Copy of 1516 SEL by Race (002).xlsx]Race by SEL'!$O$24:$O$30</c:f>
                <c:numCache>
                  <c:formatCode>General</c:formatCode>
                  <c:ptCount val="7"/>
                  <c:pt idx="0">
                    <c:v>3.547258656577959E-2</c:v>
                  </c:pt>
                  <c:pt idx="1">
                    <c:v>4.6134271241081964E-2</c:v>
                  </c:pt>
                  <c:pt idx="2">
                    <c:v>1.410866496764941E-2</c:v>
                  </c:pt>
                  <c:pt idx="3">
                    <c:v>1.425629866647002E-2</c:v>
                  </c:pt>
                  <c:pt idx="4">
                    <c:v>5.7252630781436553E-2</c:v>
                  </c:pt>
                  <c:pt idx="5">
                    <c:v>3.0095609346228583E-2</c:v>
                  </c:pt>
                  <c:pt idx="6">
                    <c:v>6.6902198734016191E-2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'[Copy of 1516 SEL by Race (002).xlsx]Race by SEL'!$M$24:$M$30</c:f>
              <c:strCache>
                <c:ptCount val="7"/>
                <c:pt idx="0">
                  <c:v>Asian</c:v>
                </c:pt>
                <c:pt idx="1">
                  <c:v>Black</c:v>
                </c:pt>
                <c:pt idx="2">
                  <c:v>Caucasian</c:v>
                </c:pt>
                <c:pt idx="3">
                  <c:v>Hispanic</c:v>
                </c:pt>
                <c:pt idx="4">
                  <c:v>Native AK/American Indian</c:v>
                </c:pt>
                <c:pt idx="5">
                  <c:v>Multi Racial</c:v>
                </c:pt>
                <c:pt idx="6">
                  <c:v>Pacific Islander</c:v>
                </c:pt>
              </c:strCache>
            </c:strRef>
          </c:cat>
          <c:val>
            <c:numRef>
              <c:f>'[Copy of 1516 SEL by Race (002).xlsx]Race by SEL'!$N$24:$N$30</c:f>
              <c:numCache>
                <c:formatCode>###0.00</c:formatCode>
                <c:ptCount val="7"/>
                <c:pt idx="0">
                  <c:v>2.5905035613555647</c:v>
                </c:pt>
                <c:pt idx="1">
                  <c:v>2.5805860394761422</c:v>
                </c:pt>
                <c:pt idx="2">
                  <c:v>2.5487914454342153</c:v>
                </c:pt>
                <c:pt idx="3">
                  <c:v>2.5961178273919048</c:v>
                </c:pt>
                <c:pt idx="4">
                  <c:v>2.6329404949505868</c:v>
                </c:pt>
                <c:pt idx="5">
                  <c:v>2.5567779686721632</c:v>
                </c:pt>
                <c:pt idx="6">
                  <c:v>2.5893273697421173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09186856"/>
        <c:axId val="309187248"/>
      </c:barChart>
      <c:catAx>
        <c:axId val="309186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09187248"/>
        <c:crosses val="autoZero"/>
        <c:auto val="1"/>
        <c:lblAlgn val="ctr"/>
        <c:lblOffset val="100"/>
        <c:noMultiLvlLbl val="0"/>
      </c:catAx>
      <c:valAx>
        <c:axId val="309187248"/>
        <c:scaling>
          <c:orientation val="minMax"/>
          <c:max val="4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09186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/>
              <a:t>Utility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Dir val="y"/>
            <c:errBarType val="both"/>
            <c:errValType val="cust"/>
            <c:noEndCap val="0"/>
            <c:plus>
              <c:numRef>
                <c:f>'[3]SEL by IEP'!$Q$12:$Q$15</c:f>
                <c:numCache>
                  <c:formatCode>General</c:formatCode>
                  <c:ptCount val="4"/>
                  <c:pt idx="0">
                    <c:v>1.345608678478356E-2</c:v>
                  </c:pt>
                  <c:pt idx="1">
                    <c:v>1.4494154181463903E-2</c:v>
                  </c:pt>
                  <c:pt idx="2">
                    <c:v>1.4502893497411129E-2</c:v>
                  </c:pt>
                  <c:pt idx="3">
                    <c:v>1.5942993357252262E-2</c:v>
                  </c:pt>
                </c:numCache>
              </c:numRef>
            </c:plus>
            <c:minus>
              <c:numRef>
                <c:f>'[3]SEL by IEP'!$Q$12:$Q$15</c:f>
                <c:numCache>
                  <c:formatCode>General</c:formatCode>
                  <c:ptCount val="4"/>
                  <c:pt idx="0">
                    <c:v>1.345608678478356E-2</c:v>
                  </c:pt>
                  <c:pt idx="1">
                    <c:v>1.4494154181463903E-2</c:v>
                  </c:pt>
                  <c:pt idx="2">
                    <c:v>1.4502893497411129E-2</c:v>
                  </c:pt>
                  <c:pt idx="3">
                    <c:v>1.5942993357252262E-2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numRef>
              <c:f>Overall!$R$6:$U$6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Overall!$E$4:$E$7</c:f>
              <c:numCache>
                <c:formatCode>0.00</c:formatCode>
                <c:ptCount val="4"/>
                <c:pt idx="0">
                  <c:v>3.3068412030543826</c:v>
                </c:pt>
                <c:pt idx="1">
                  <c:v>3.2084233261339103</c:v>
                </c:pt>
                <c:pt idx="2">
                  <c:v>2.913117699910158</c:v>
                </c:pt>
                <c:pt idx="3">
                  <c:v>2.6900900900900946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9336072"/>
        <c:axId val="309335680"/>
      </c:lineChart>
      <c:catAx>
        <c:axId val="309336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09335680"/>
        <c:crosses val="autoZero"/>
        <c:auto val="1"/>
        <c:lblAlgn val="ctr"/>
        <c:lblOffset val="100"/>
        <c:noMultiLvlLbl val="0"/>
      </c:catAx>
      <c:valAx>
        <c:axId val="309335680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out"/>
        <c:minorTickMark val="none"/>
        <c:tickLblPos val="nextTo"/>
        <c:crossAx val="309336072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'[Copy of 1516 SEL by Race (002).xlsx]Race by SEL'!$N$34</c:f>
              <c:strCache>
                <c:ptCount val="1"/>
                <c:pt idx="0">
                  <c:v>Self-Management of Goals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solidFill>
                  <a:schemeClr val="tx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'[Copy of 1516 SEL by Race (002).xlsx]Race by SEL'!$O$35:$O$41</c:f>
                <c:numCache>
                  <c:formatCode>General</c:formatCode>
                  <c:ptCount val="7"/>
                  <c:pt idx="0">
                    <c:v>3.4000000000000002E-2</c:v>
                  </c:pt>
                  <c:pt idx="1">
                    <c:v>4.4999999999999998E-2</c:v>
                  </c:pt>
                  <c:pt idx="2">
                    <c:v>1.4E-2</c:v>
                  </c:pt>
                  <c:pt idx="3">
                    <c:v>1.4E-2</c:v>
                  </c:pt>
                  <c:pt idx="4">
                    <c:v>5.5E-2</c:v>
                  </c:pt>
                  <c:pt idx="5">
                    <c:v>2.9000000000000001E-2</c:v>
                  </c:pt>
                  <c:pt idx="6">
                    <c:v>6.5000000000000002E-2</c:v>
                  </c:pt>
                </c:numCache>
              </c:numRef>
            </c:plus>
            <c:minus>
              <c:numRef>
                <c:f>'[Copy of 1516 SEL by Race (002).xlsx]Race by SEL'!$O$35:$O$41</c:f>
                <c:numCache>
                  <c:formatCode>General</c:formatCode>
                  <c:ptCount val="7"/>
                  <c:pt idx="0">
                    <c:v>3.4000000000000002E-2</c:v>
                  </c:pt>
                  <c:pt idx="1">
                    <c:v>4.4999999999999998E-2</c:v>
                  </c:pt>
                  <c:pt idx="2">
                    <c:v>1.4E-2</c:v>
                  </c:pt>
                  <c:pt idx="3">
                    <c:v>1.4E-2</c:v>
                  </c:pt>
                  <c:pt idx="4">
                    <c:v>5.5E-2</c:v>
                  </c:pt>
                  <c:pt idx="5">
                    <c:v>2.9000000000000001E-2</c:v>
                  </c:pt>
                  <c:pt idx="6">
                    <c:v>6.5000000000000002E-2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'[Copy of 1516 SEL by Race (002).xlsx]Race by SEL'!$M$35:$M$41</c:f>
              <c:strCache>
                <c:ptCount val="7"/>
                <c:pt idx="0">
                  <c:v>Asian</c:v>
                </c:pt>
                <c:pt idx="1">
                  <c:v>Black</c:v>
                </c:pt>
                <c:pt idx="2">
                  <c:v>Caucasian</c:v>
                </c:pt>
                <c:pt idx="3">
                  <c:v>Hispanic</c:v>
                </c:pt>
                <c:pt idx="4">
                  <c:v>Native AK/American Indian</c:v>
                </c:pt>
                <c:pt idx="5">
                  <c:v>Multi Racial</c:v>
                </c:pt>
                <c:pt idx="6">
                  <c:v>Pacific Islander</c:v>
                </c:pt>
              </c:strCache>
            </c:strRef>
          </c:cat>
          <c:val>
            <c:numRef>
              <c:f>'[Copy of 1516 SEL by Race (002).xlsx]Race by SEL'!$N$35:$N$41</c:f>
              <c:numCache>
                <c:formatCode>###0.00</c:formatCode>
                <c:ptCount val="7"/>
                <c:pt idx="0">
                  <c:v>2.7635529508014649</c:v>
                </c:pt>
                <c:pt idx="1">
                  <c:v>2.8484791730558596</c:v>
                </c:pt>
                <c:pt idx="2">
                  <c:v>2.8055549698370124</c:v>
                </c:pt>
                <c:pt idx="3">
                  <c:v>2.7434610984313008</c:v>
                </c:pt>
                <c:pt idx="4">
                  <c:v>2.700056668042615</c:v>
                </c:pt>
                <c:pt idx="5">
                  <c:v>2.759236533180875</c:v>
                </c:pt>
                <c:pt idx="6">
                  <c:v>2.7089030094378068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80512528"/>
        <c:axId val="380512920"/>
      </c:barChart>
      <c:catAx>
        <c:axId val="38051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0512920"/>
        <c:crosses val="autoZero"/>
        <c:auto val="1"/>
        <c:lblAlgn val="ctr"/>
        <c:lblOffset val="100"/>
        <c:noMultiLvlLbl val="0"/>
      </c:catAx>
      <c:valAx>
        <c:axId val="380512920"/>
        <c:scaling>
          <c:orientation val="minMax"/>
          <c:max val="4"/>
          <c:min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0" sourceLinked="1"/>
        <c:majorTickMark val="none"/>
        <c:minorTickMark val="none"/>
        <c:tickLblPos val="nextTo"/>
        <c:crossAx val="380512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'[Copy of 1516 SEL by Race (002).xlsx]Race by SEL'!$N$45</c:f>
              <c:strCache>
                <c:ptCount val="1"/>
                <c:pt idx="0">
                  <c:v>Self-Management of Schoolwork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solidFill>
                  <a:schemeClr val="tx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'[Copy of 1516 SEL by Race (002).xlsx]Race by SEL'!$O$46:$O$52</c:f>
                <c:numCache>
                  <c:formatCode>General</c:formatCode>
                  <c:ptCount val="7"/>
                  <c:pt idx="0">
                    <c:v>3.5488716920469336E-2</c:v>
                  </c:pt>
                  <c:pt idx="1">
                    <c:v>4.5391284679600762E-2</c:v>
                  </c:pt>
                  <c:pt idx="2">
                    <c:v>1.6396597074008763E-2</c:v>
                  </c:pt>
                  <c:pt idx="3">
                    <c:v>1.6465839045324306E-2</c:v>
                  </c:pt>
                  <c:pt idx="4">
                    <c:v>5.6690290234645571E-2</c:v>
                  </c:pt>
                  <c:pt idx="5">
                    <c:v>3.0472429507110488E-2</c:v>
                  </c:pt>
                  <c:pt idx="6">
                    <c:v>6.5363854741179367E-2</c:v>
                  </c:pt>
                </c:numCache>
              </c:numRef>
            </c:plus>
            <c:minus>
              <c:numRef>
                <c:f>'[Copy of 1516 SEL by Race (002).xlsx]Race by SEL'!$O$46:$O$52</c:f>
                <c:numCache>
                  <c:formatCode>General</c:formatCode>
                  <c:ptCount val="7"/>
                  <c:pt idx="0">
                    <c:v>3.5488716920469336E-2</c:v>
                  </c:pt>
                  <c:pt idx="1">
                    <c:v>4.5391284679600762E-2</c:v>
                  </c:pt>
                  <c:pt idx="2">
                    <c:v>1.6396597074008763E-2</c:v>
                  </c:pt>
                  <c:pt idx="3">
                    <c:v>1.6465839045324306E-2</c:v>
                  </c:pt>
                  <c:pt idx="4">
                    <c:v>5.6690290234645571E-2</c:v>
                  </c:pt>
                  <c:pt idx="5">
                    <c:v>3.0472429507110488E-2</c:v>
                  </c:pt>
                  <c:pt idx="6">
                    <c:v>6.5363854741179367E-2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'[Copy of 1516 SEL by Race (002).xlsx]Race by SEL'!$M$46:$M$52</c:f>
              <c:strCache>
                <c:ptCount val="7"/>
                <c:pt idx="0">
                  <c:v>Asian</c:v>
                </c:pt>
                <c:pt idx="1">
                  <c:v>Black</c:v>
                </c:pt>
                <c:pt idx="2">
                  <c:v>Caucasian</c:v>
                </c:pt>
                <c:pt idx="3">
                  <c:v>Hispanic</c:v>
                </c:pt>
                <c:pt idx="4">
                  <c:v>Native AK/American Indian</c:v>
                </c:pt>
                <c:pt idx="5">
                  <c:v>Multi Racial</c:v>
                </c:pt>
                <c:pt idx="6">
                  <c:v>Pacific Islander</c:v>
                </c:pt>
              </c:strCache>
            </c:strRef>
          </c:cat>
          <c:val>
            <c:numRef>
              <c:f>'[Copy of 1516 SEL by Race (002).xlsx]Race by SEL'!$N$46:$N$52</c:f>
              <c:numCache>
                <c:formatCode>###0.00</c:formatCode>
                <c:ptCount val="7"/>
                <c:pt idx="0">
                  <c:v>2.8131161333109298</c:v>
                </c:pt>
                <c:pt idx="1">
                  <c:v>2.6411779204127526</c:v>
                </c:pt>
                <c:pt idx="2">
                  <c:v>2.7065869218095622</c:v>
                </c:pt>
                <c:pt idx="3">
                  <c:v>2.6294657766620841</c:v>
                </c:pt>
                <c:pt idx="4">
                  <c:v>2.530734911248524</c:v>
                </c:pt>
                <c:pt idx="5">
                  <c:v>2.7100706912716177</c:v>
                </c:pt>
                <c:pt idx="6">
                  <c:v>2.6026836253558456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80513704"/>
        <c:axId val="380514096"/>
      </c:barChart>
      <c:catAx>
        <c:axId val="3805137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0514096"/>
        <c:crosses val="autoZero"/>
        <c:auto val="1"/>
        <c:lblAlgn val="ctr"/>
        <c:lblOffset val="100"/>
        <c:noMultiLvlLbl val="0"/>
      </c:catAx>
      <c:valAx>
        <c:axId val="380514096"/>
        <c:scaling>
          <c:orientation val="minMax"/>
          <c:max val="4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0513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'[Copy of 1516 SEL by Race (002).xlsx]Race by SEL'!$B$46</c:f>
              <c:strCache>
                <c:ptCount val="1"/>
                <c:pt idx="0">
                  <c:v>Social Awareness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solidFill>
                  <a:schemeClr val="tx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'[Copy of 1516 SEL by Race (002).xlsx]Race by SEL'!$C$47:$C$53</c:f>
                <c:numCache>
                  <c:formatCode>General</c:formatCode>
                  <c:ptCount val="7"/>
                  <c:pt idx="0">
                    <c:v>2.7813506349375156E-2</c:v>
                  </c:pt>
                  <c:pt idx="1">
                    <c:v>3.6183348426447409E-2</c:v>
                  </c:pt>
                  <c:pt idx="2">
                    <c:v>1.1011514117825461E-2</c:v>
                  </c:pt>
                  <c:pt idx="3">
                    <c:v>1.1136508644389875E-2</c:v>
                  </c:pt>
                  <c:pt idx="4">
                    <c:v>4.489897968407764E-2</c:v>
                  </c:pt>
                  <c:pt idx="5">
                    <c:v>2.3592014465381995E-2</c:v>
                  </c:pt>
                  <c:pt idx="6">
                    <c:v>5.2483957947444905E-2</c:v>
                  </c:pt>
                </c:numCache>
              </c:numRef>
            </c:plus>
            <c:minus>
              <c:numRef>
                <c:f>'[Copy of 1516 SEL by Race (002).xlsx]Race by SEL'!$C$47:$C$53</c:f>
                <c:numCache>
                  <c:formatCode>General</c:formatCode>
                  <c:ptCount val="7"/>
                  <c:pt idx="0">
                    <c:v>2.7813506349375156E-2</c:v>
                  </c:pt>
                  <c:pt idx="1">
                    <c:v>3.6183348426447409E-2</c:v>
                  </c:pt>
                  <c:pt idx="2">
                    <c:v>1.1011514117825461E-2</c:v>
                  </c:pt>
                  <c:pt idx="3">
                    <c:v>1.1136508644389875E-2</c:v>
                  </c:pt>
                  <c:pt idx="4">
                    <c:v>4.489897968407764E-2</c:v>
                  </c:pt>
                  <c:pt idx="5">
                    <c:v>2.3592014465381995E-2</c:v>
                  </c:pt>
                  <c:pt idx="6">
                    <c:v>5.2483957947444905E-2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'[Copy of 1516 SEL by Race (002).xlsx]Race by SEL'!$A$47:$A$53</c:f>
              <c:strCache>
                <c:ptCount val="7"/>
                <c:pt idx="0">
                  <c:v>Asian</c:v>
                </c:pt>
                <c:pt idx="1">
                  <c:v>Black</c:v>
                </c:pt>
                <c:pt idx="2">
                  <c:v>Caucasian</c:v>
                </c:pt>
                <c:pt idx="3">
                  <c:v>Hispanic</c:v>
                </c:pt>
                <c:pt idx="4">
                  <c:v>Native AK/American Indian</c:v>
                </c:pt>
                <c:pt idx="5">
                  <c:v>Multi Racial</c:v>
                </c:pt>
                <c:pt idx="6">
                  <c:v>Pacific Islander</c:v>
                </c:pt>
              </c:strCache>
            </c:strRef>
          </c:cat>
          <c:val>
            <c:numRef>
              <c:f>'[Copy of 1516 SEL by Race (002).xlsx]Race by SEL'!$B$47:$B$53</c:f>
              <c:numCache>
                <c:formatCode>###0.00</c:formatCode>
                <c:ptCount val="7"/>
                <c:pt idx="0">
                  <c:v>3.0236473920831517</c:v>
                </c:pt>
                <c:pt idx="1">
                  <c:v>2.9837940208360147</c:v>
                </c:pt>
                <c:pt idx="2">
                  <c:v>3.0033861537039694</c:v>
                </c:pt>
                <c:pt idx="3">
                  <c:v>2.9807110592932591</c:v>
                </c:pt>
                <c:pt idx="4">
                  <c:v>2.9483338575610931</c:v>
                </c:pt>
                <c:pt idx="5">
                  <c:v>2.9818826755598651</c:v>
                </c:pt>
                <c:pt idx="6">
                  <c:v>3.0100525191674965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80514880"/>
        <c:axId val="380515272"/>
      </c:barChart>
      <c:catAx>
        <c:axId val="3805148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0515272"/>
        <c:crosses val="autoZero"/>
        <c:auto val="1"/>
        <c:lblAlgn val="ctr"/>
        <c:lblOffset val="100"/>
        <c:noMultiLvlLbl val="0"/>
      </c:catAx>
      <c:valAx>
        <c:axId val="380515272"/>
        <c:scaling>
          <c:orientation val="minMax"/>
          <c:max val="4"/>
          <c:min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0" sourceLinked="1"/>
        <c:majorTickMark val="none"/>
        <c:minorTickMark val="none"/>
        <c:tickLblPos val="nextTo"/>
        <c:crossAx val="380514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'[Copy of 1516 SEL by Race (002).xlsx]Race by SEL'!$Z$23</c:f>
              <c:strCache>
                <c:ptCount val="1"/>
                <c:pt idx="0">
                  <c:v>Relationship Skills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solidFill>
                  <a:schemeClr val="tx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'[Copy of 1516 SEL by Race (002).xlsx]Race by SEL'!$AA$24:$AA$30</c:f>
                <c:numCache>
                  <c:formatCode>General</c:formatCode>
                  <c:ptCount val="7"/>
                  <c:pt idx="0">
                    <c:v>3.1E-2</c:v>
                  </c:pt>
                  <c:pt idx="1">
                    <c:v>4.1000000000000002E-2</c:v>
                  </c:pt>
                  <c:pt idx="2">
                    <c:v>1.2999999999999999E-2</c:v>
                  </c:pt>
                  <c:pt idx="3">
                    <c:v>1.2999999999999999E-2</c:v>
                  </c:pt>
                  <c:pt idx="4">
                    <c:v>0.05</c:v>
                  </c:pt>
                  <c:pt idx="5">
                    <c:v>2.7E-2</c:v>
                  </c:pt>
                  <c:pt idx="6">
                    <c:v>5.8000000000000003E-2</c:v>
                  </c:pt>
                </c:numCache>
              </c:numRef>
            </c:plus>
            <c:minus>
              <c:numRef>
                <c:f>'[Copy of 1516 SEL by Race (002).xlsx]Race by SEL'!$AA$24:$AA$30</c:f>
                <c:numCache>
                  <c:formatCode>General</c:formatCode>
                  <c:ptCount val="7"/>
                  <c:pt idx="0">
                    <c:v>3.1E-2</c:v>
                  </c:pt>
                  <c:pt idx="1">
                    <c:v>4.1000000000000002E-2</c:v>
                  </c:pt>
                  <c:pt idx="2">
                    <c:v>1.2999999999999999E-2</c:v>
                  </c:pt>
                  <c:pt idx="3">
                    <c:v>1.2999999999999999E-2</c:v>
                  </c:pt>
                  <c:pt idx="4">
                    <c:v>0.05</c:v>
                  </c:pt>
                  <c:pt idx="5">
                    <c:v>2.7E-2</c:v>
                  </c:pt>
                  <c:pt idx="6">
                    <c:v>5.8000000000000003E-2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'[Copy of 1516 SEL by Race (002).xlsx]Race by SEL'!$Y$24:$Y$30</c:f>
              <c:strCache>
                <c:ptCount val="7"/>
                <c:pt idx="0">
                  <c:v>Asian</c:v>
                </c:pt>
                <c:pt idx="1">
                  <c:v>Black</c:v>
                </c:pt>
                <c:pt idx="2">
                  <c:v>Caucasian</c:v>
                </c:pt>
                <c:pt idx="3">
                  <c:v>Hispanic</c:v>
                </c:pt>
                <c:pt idx="4">
                  <c:v>Native AK/American Indian</c:v>
                </c:pt>
                <c:pt idx="5">
                  <c:v>Multi Racial</c:v>
                </c:pt>
                <c:pt idx="6">
                  <c:v>Pacific Islander</c:v>
                </c:pt>
              </c:strCache>
            </c:strRef>
          </c:cat>
          <c:val>
            <c:numRef>
              <c:f>'[Copy of 1516 SEL by Race (002).xlsx]Race by SEL'!$Z$24:$Z$30</c:f>
              <c:numCache>
                <c:formatCode>###0.00</c:formatCode>
                <c:ptCount val="7"/>
                <c:pt idx="0">
                  <c:v>2.9295434805585452</c:v>
                </c:pt>
                <c:pt idx="1">
                  <c:v>2.8049142305759229</c:v>
                </c:pt>
                <c:pt idx="2">
                  <c:v>2.8648559043556139</c:v>
                </c:pt>
                <c:pt idx="3">
                  <c:v>2.8493271530190754</c:v>
                </c:pt>
                <c:pt idx="4">
                  <c:v>2.8048039214578799</c:v>
                </c:pt>
                <c:pt idx="5">
                  <c:v>2.8203493591353803</c:v>
                </c:pt>
                <c:pt idx="6">
                  <c:v>2.8784839636971382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80735240"/>
        <c:axId val="380735632"/>
      </c:barChart>
      <c:catAx>
        <c:axId val="380735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0735632"/>
        <c:crosses val="autoZero"/>
        <c:auto val="1"/>
        <c:lblAlgn val="ctr"/>
        <c:lblOffset val="100"/>
        <c:noMultiLvlLbl val="0"/>
      </c:catAx>
      <c:valAx>
        <c:axId val="380735632"/>
        <c:scaling>
          <c:orientation val="minMax"/>
          <c:max val="4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0735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'[Copy of 1516 SEL by Race (002).xlsx]Race by SEL'!$Z$34</c:f>
              <c:strCache>
                <c:ptCount val="1"/>
                <c:pt idx="0">
                  <c:v>Responsible Decision-Making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solidFill>
                  <a:schemeClr val="tx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'[Copy of 1516 SEL by Race (002).xlsx]Race by SEL'!$AA$35:$AA$41</c:f>
                <c:numCache>
                  <c:formatCode>General</c:formatCode>
                  <c:ptCount val="7"/>
                  <c:pt idx="0">
                    <c:v>3.2246807111339447E-2</c:v>
                  </c:pt>
                  <c:pt idx="1">
                    <c:v>4.1506840803800051E-2</c:v>
                  </c:pt>
                  <c:pt idx="2">
                    <c:v>1.4731060154359104E-2</c:v>
                  </c:pt>
                  <c:pt idx="3">
                    <c:v>1.479891430587487E-2</c:v>
                  </c:pt>
                  <c:pt idx="4">
                    <c:v>5.1795012881965925E-2</c:v>
                  </c:pt>
                  <c:pt idx="5">
                    <c:v>2.768572042089304E-2</c:v>
                  </c:pt>
                  <c:pt idx="6">
                    <c:v>5.9845272940037393E-2</c:v>
                  </c:pt>
                </c:numCache>
              </c:numRef>
            </c:plus>
            <c:minus>
              <c:numRef>
                <c:f>'[Copy of 1516 SEL by Race (002).xlsx]Race by SEL'!$AA$35:$AA$41</c:f>
                <c:numCache>
                  <c:formatCode>General</c:formatCode>
                  <c:ptCount val="7"/>
                  <c:pt idx="0">
                    <c:v>3.2246807111339447E-2</c:v>
                  </c:pt>
                  <c:pt idx="1">
                    <c:v>4.1506840803800051E-2</c:v>
                  </c:pt>
                  <c:pt idx="2">
                    <c:v>1.4731060154359104E-2</c:v>
                  </c:pt>
                  <c:pt idx="3">
                    <c:v>1.479891430587487E-2</c:v>
                  </c:pt>
                  <c:pt idx="4">
                    <c:v>5.1795012881965925E-2</c:v>
                  </c:pt>
                  <c:pt idx="5">
                    <c:v>2.768572042089304E-2</c:v>
                  </c:pt>
                  <c:pt idx="6">
                    <c:v>5.9845272940037393E-2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'[Copy of 1516 SEL by Race (002).xlsx]Race by SEL'!$Y$35:$Y$41</c:f>
              <c:strCache>
                <c:ptCount val="7"/>
                <c:pt idx="0">
                  <c:v>Asian</c:v>
                </c:pt>
                <c:pt idx="1">
                  <c:v>Black</c:v>
                </c:pt>
                <c:pt idx="2">
                  <c:v>Caucasian</c:v>
                </c:pt>
                <c:pt idx="3">
                  <c:v>Hispanic</c:v>
                </c:pt>
                <c:pt idx="4">
                  <c:v>Native AK/American Indian</c:v>
                </c:pt>
                <c:pt idx="5">
                  <c:v>Multi Racial</c:v>
                </c:pt>
                <c:pt idx="6">
                  <c:v>Pacific Islander</c:v>
                </c:pt>
              </c:strCache>
            </c:strRef>
          </c:cat>
          <c:val>
            <c:numRef>
              <c:f>'[Copy of 1516 SEL by Race (002).xlsx]Race by SEL'!$Z$35:$Z$41</c:f>
              <c:numCache>
                <c:formatCode>###0.00</c:formatCode>
                <c:ptCount val="7"/>
                <c:pt idx="0">
                  <c:v>2.9939545603474103</c:v>
                </c:pt>
                <c:pt idx="1">
                  <c:v>3.0214672042894057</c:v>
                </c:pt>
                <c:pt idx="2">
                  <c:v>2.9986283258070525</c:v>
                </c:pt>
                <c:pt idx="3">
                  <c:v>2.9225452277326052</c:v>
                </c:pt>
                <c:pt idx="4">
                  <c:v>2.9159054741028805</c:v>
                </c:pt>
                <c:pt idx="5">
                  <c:v>2.9980776411307142</c:v>
                </c:pt>
                <c:pt idx="6">
                  <c:v>2.9583969702799551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80736416"/>
        <c:axId val="380736808"/>
      </c:barChart>
      <c:catAx>
        <c:axId val="380736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0736808"/>
        <c:crosses val="autoZero"/>
        <c:auto val="1"/>
        <c:lblAlgn val="ctr"/>
        <c:lblOffset val="100"/>
        <c:noMultiLvlLbl val="0"/>
      </c:catAx>
      <c:valAx>
        <c:axId val="380736808"/>
        <c:scaling>
          <c:orientation val="minMax"/>
          <c:max val="4"/>
          <c:min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0" sourceLinked="1"/>
        <c:majorTickMark val="none"/>
        <c:minorTickMark val="none"/>
        <c:tickLblPos val="nextTo"/>
        <c:crossAx val="380736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Self-Awareness</a:t>
            </a:r>
            <a:r>
              <a:rPr lang="en-US" sz="1200" baseline="0"/>
              <a:t> of Self-Concept</a:t>
            </a:r>
            <a:endParaRPr lang="en-US" sz="12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General</c:formatCode>
                <c:ptCount val="4"/>
                <c:pt idx="0">
                  <c:v>2.82</c:v>
                </c:pt>
                <c:pt idx="1">
                  <c:v>2.9</c:v>
                </c:pt>
                <c:pt idx="2" formatCode="###0.000">
                  <c:v>2.9827687779488956</c:v>
                </c:pt>
                <c:pt idx="3" formatCode="###0.000">
                  <c:v>3.0247181831054246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General</c:formatCode>
                <c:ptCount val="4"/>
                <c:pt idx="0">
                  <c:v>2.78</c:v>
                </c:pt>
                <c:pt idx="1">
                  <c:v>2.86</c:v>
                </c:pt>
                <c:pt idx="2" formatCode="###0.000">
                  <c:v>2.94003841721426</c:v>
                </c:pt>
                <c:pt idx="3" formatCode="###0.000">
                  <c:v>2.981987822370789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General</c:formatCode>
                <c:ptCount val="4"/>
                <c:pt idx="0">
                  <c:v>2.82</c:v>
                </c:pt>
                <c:pt idx="1">
                  <c:v>2.9</c:v>
                </c:pt>
                <c:pt idx="2" formatCode="###0.000">
                  <c:v>2.9823193737673304</c:v>
                </c:pt>
                <c:pt idx="3" formatCode="###0.000">
                  <c:v>3.0242687789238594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</c:extLst>
        </c:ser>
        <c:ser>
          <c:idx val="3"/>
          <c:order val="3"/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General</c:formatCode>
                <c:ptCount val="4"/>
                <c:pt idx="0">
                  <c:v>2.75</c:v>
                </c:pt>
                <c:pt idx="1">
                  <c:v>2.84</c:v>
                </c:pt>
                <c:pt idx="2" formatCode="###0.000">
                  <c:v>2.9154304134312463</c:v>
                </c:pt>
                <c:pt idx="3" formatCode="###0.000">
                  <c:v>2.9573798185877753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</c:extLst>
        </c:ser>
        <c:ser>
          <c:idx val="4"/>
          <c:order val="4"/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General</c:formatCode>
                <c:ptCount val="4"/>
                <c:pt idx="0">
                  <c:v>2.7</c:v>
                </c:pt>
                <c:pt idx="1">
                  <c:v>2.79</c:v>
                </c:pt>
                <c:pt idx="2" formatCode="###0.000">
                  <c:v>2.8633368556452883</c:v>
                </c:pt>
                <c:pt idx="3" formatCode="###0.000">
                  <c:v>2.9052862608018173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</c:extLst>
        </c:ser>
        <c:ser>
          <c:idx val="5"/>
          <c:order val="5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General</c:formatCode>
                <c:ptCount val="4"/>
                <c:pt idx="0">
                  <c:v>2.8</c:v>
                </c:pt>
                <c:pt idx="1">
                  <c:v>2.88</c:v>
                </c:pt>
                <c:pt idx="2" formatCode="###0.000">
                  <c:v>2.9615907347177002</c:v>
                </c:pt>
                <c:pt idx="3" formatCode="###0.000">
                  <c:v>3.0035401398742296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</c:extLst>
        </c:ser>
        <c:ser>
          <c:idx val="6"/>
          <c:order val="6"/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General</c:formatCode>
                <c:ptCount val="4"/>
                <c:pt idx="0">
                  <c:v>2.74</c:v>
                </c:pt>
                <c:pt idx="1">
                  <c:v>2.83</c:v>
                </c:pt>
                <c:pt idx="2" formatCode="###0.000">
                  <c:v>2.9060763653929271</c:v>
                </c:pt>
                <c:pt idx="3" formatCode="###0.000">
                  <c:v>2.9480257705494561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1529176"/>
        <c:axId val="381529568"/>
      </c:lineChart>
      <c:catAx>
        <c:axId val="381529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1529568"/>
        <c:crosses val="autoZero"/>
        <c:auto val="1"/>
        <c:lblAlgn val="ctr"/>
        <c:lblOffset val="100"/>
        <c:noMultiLvlLbl val="0"/>
      </c:catAx>
      <c:valAx>
        <c:axId val="381529568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1529176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Self-Awareness of Emotions</a:t>
            </a:r>
          </a:p>
        </c:rich>
      </c:tx>
      <c:layout>
        <c:manualLayout>
          <c:xMode val="edge"/>
          <c:yMode val="edge"/>
          <c:x val="0.16321307891075332"/>
          <c:y val="1.59337157425111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'SEL by Race by Grade-Version1'!$L$35</c:f>
              <c:strCache>
                <c:ptCount val="1"/>
                <c:pt idx="0">
                  <c:v>Pacific Islander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General</c:formatCode>
                <c:ptCount val="4"/>
                <c:pt idx="0" formatCode="###0.000">
                  <c:v>2.8811092651888699</c:v>
                </c:pt>
                <c:pt idx="1">
                  <c:v>2.9620000000000002</c:v>
                </c:pt>
                <c:pt idx="2" formatCode="###0.000">
                  <c:v>2.9955424501108787</c:v>
                </c:pt>
                <c:pt idx="3" formatCode="###0.000">
                  <c:v>3.027847635085811</c:v>
                </c:pt>
              </c:numCache>
            </c:numRef>
          </c:val>
          <c:smooth val="0"/>
          <c:extLst/>
        </c:ser>
        <c:ser>
          <c:idx val="1"/>
          <c:order val="1"/>
          <c:tx>
            <c:strRef>
              <c:f>'SEL by Race by Grade-Version1'!$M$35</c:f>
              <c:strCache>
                <c:ptCount val="1"/>
                <c:pt idx="0">
                  <c:v>MultiRacial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General</c:formatCode>
                <c:ptCount val="4"/>
                <c:pt idx="0" formatCode="###0.000">
                  <c:v>2.8386827082995949</c:v>
                </c:pt>
                <c:pt idx="1">
                  <c:v>2.92</c:v>
                </c:pt>
                <c:pt idx="2" formatCode="###0.000">
                  <c:v>2.9531158932216037</c:v>
                </c:pt>
                <c:pt idx="3" formatCode="###0.000">
                  <c:v>2.985421078196536</c:v>
                </c:pt>
              </c:numCache>
            </c:numRef>
          </c:val>
          <c:smooth val="0"/>
          <c:extLst/>
        </c:ser>
        <c:ser>
          <c:idx val="2"/>
          <c:order val="2"/>
          <c:tx>
            <c:strRef>
              <c:f>'SEL by Race by Grade-Version1'!$N$35</c:f>
              <c:strCache>
                <c:ptCount val="1"/>
                <c:pt idx="0">
                  <c:v>Caucasian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General</c:formatCode>
                <c:ptCount val="4"/>
                <c:pt idx="0" formatCode="###0.000">
                  <c:v>2.8708124768523628</c:v>
                </c:pt>
                <c:pt idx="1">
                  <c:v>2.952</c:v>
                </c:pt>
                <c:pt idx="2" formatCode="###0.000">
                  <c:v>2.9852456617743717</c:v>
                </c:pt>
                <c:pt idx="3" formatCode="###0.000">
                  <c:v>3.017550846749304</c:v>
                </c:pt>
              </c:numCache>
            </c:numRef>
          </c:val>
          <c:smooth val="0"/>
          <c:extLst/>
        </c:ser>
        <c:ser>
          <c:idx val="3"/>
          <c:order val="3"/>
          <c:tx>
            <c:strRef>
              <c:f>'SEL by Race by Grade-Version1'!$O$35</c:f>
              <c:strCache>
                <c:ptCount val="1"/>
                <c:pt idx="0">
                  <c:v>Asian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General</c:formatCode>
                <c:ptCount val="4"/>
                <c:pt idx="0" formatCode="###0.000">
                  <c:v>2.8457462568351803</c:v>
                </c:pt>
                <c:pt idx="1">
                  <c:v>2.927</c:v>
                </c:pt>
                <c:pt idx="2" formatCode="###0.000">
                  <c:v>2.9601794417571892</c:v>
                </c:pt>
                <c:pt idx="3" formatCode="###0.000">
                  <c:v>2.9924846267321215</c:v>
                </c:pt>
              </c:numCache>
            </c:numRef>
          </c:val>
          <c:smooth val="0"/>
          <c:extLst/>
        </c:ser>
        <c:ser>
          <c:idx val="4"/>
          <c:order val="4"/>
          <c:tx>
            <c:strRef>
              <c:f>'SEL by Race by Grade-Version1'!$P$35</c:f>
              <c:strCache>
                <c:ptCount val="1"/>
                <c:pt idx="0">
                  <c:v>Black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General</c:formatCode>
                <c:ptCount val="4"/>
                <c:pt idx="0" formatCode="###0.000">
                  <c:v>2.8337819867445395</c:v>
                </c:pt>
                <c:pt idx="1">
                  <c:v>2.915</c:v>
                </c:pt>
                <c:pt idx="2" formatCode="###0.000">
                  <c:v>2.9482151716665483</c:v>
                </c:pt>
                <c:pt idx="3" formatCode="###0.000">
                  <c:v>2.9805203566414806</c:v>
                </c:pt>
              </c:numCache>
            </c:numRef>
          </c:val>
          <c:smooth val="0"/>
          <c:extLst/>
        </c:ser>
        <c:ser>
          <c:idx val="5"/>
          <c:order val="5"/>
          <c:tx>
            <c:strRef>
              <c:f>'SEL by Race by Grade-Version1'!$Q$35</c:f>
              <c:strCache>
                <c:ptCount val="1"/>
                <c:pt idx="0">
                  <c:v>Hispanic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General</c:formatCode>
                <c:ptCount val="4"/>
                <c:pt idx="0" formatCode="###0.000">
                  <c:v>2.8239332177836092</c:v>
                </c:pt>
                <c:pt idx="1">
                  <c:v>2.9049999999999998</c:v>
                </c:pt>
                <c:pt idx="2" formatCode="###0.000">
                  <c:v>2.938366402705618</c:v>
                </c:pt>
                <c:pt idx="3" formatCode="###0.000">
                  <c:v>2.9706715876805503</c:v>
                </c:pt>
              </c:numCache>
            </c:numRef>
          </c:val>
          <c:smooth val="0"/>
          <c:extLst/>
        </c:ser>
        <c:ser>
          <c:idx val="6"/>
          <c:order val="6"/>
          <c:tx>
            <c:strRef>
              <c:f>'SEL by Race by Grade-Version1'!$R$35</c:f>
              <c:strCache>
                <c:ptCount val="1"/>
                <c:pt idx="0">
                  <c:v>AI/AK Native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General</c:formatCode>
                <c:ptCount val="4"/>
                <c:pt idx="0" formatCode="###0.000">
                  <c:v>2.9053528226439851</c:v>
                </c:pt>
                <c:pt idx="1">
                  <c:v>2.9870000000000001</c:v>
                </c:pt>
                <c:pt idx="2" formatCode="###0.000">
                  <c:v>3.0197860075659939</c:v>
                </c:pt>
                <c:pt idx="3" formatCode="###0.000">
                  <c:v>3.0520911925409262</c:v>
                </c:pt>
              </c:numCache>
            </c:numRef>
          </c:val>
          <c:smooth val="0"/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1530352"/>
        <c:axId val="381530744"/>
      </c:lineChart>
      <c:catAx>
        <c:axId val="381530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1530744"/>
        <c:crosses val="autoZero"/>
        <c:auto val="1"/>
        <c:lblAlgn val="ctr"/>
        <c:lblOffset val="100"/>
        <c:noMultiLvlLbl val="0"/>
      </c:catAx>
      <c:valAx>
        <c:axId val="381530744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out"/>
        <c:minorTickMark val="none"/>
        <c:tickLblPos val="nextTo"/>
        <c:crossAx val="381530352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Self-Management of Emotions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2.5504081034700943</c:v>
                </c:pt>
                <c:pt idx="1">
                  <c:v>2.5625406343762767</c:v>
                </c:pt>
                <c:pt idx="2">
                  <c:v>2.6008188985989693</c:v>
                </c:pt>
                <c:pt idx="3">
                  <c:v>2.6482466089769181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2.5404905815906718</c:v>
                </c:pt>
                <c:pt idx="1">
                  <c:v>2.5526231124968541</c:v>
                </c:pt>
                <c:pt idx="2">
                  <c:v>2.5909013767195468</c:v>
                </c:pt>
                <c:pt idx="3">
                  <c:v>2.6383290870974956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2.5086959875487449</c:v>
                </c:pt>
                <c:pt idx="1">
                  <c:v>2.5208285184549273</c:v>
                </c:pt>
                <c:pt idx="2">
                  <c:v>2.5591067826776199</c:v>
                </c:pt>
                <c:pt idx="3">
                  <c:v>2.6065344930555687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</c:extLst>
        </c:ser>
        <c:ser>
          <c:idx val="3"/>
          <c:order val="3"/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2.5560223695064344</c:v>
                </c:pt>
                <c:pt idx="1">
                  <c:v>2.5681549004126167</c:v>
                </c:pt>
                <c:pt idx="2">
                  <c:v>2.6064331646353094</c:v>
                </c:pt>
                <c:pt idx="3">
                  <c:v>2.6538608750132582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</c:extLst>
        </c:ser>
        <c:ser>
          <c:idx val="4"/>
          <c:order val="4"/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2.5928450370651164</c:v>
                </c:pt>
                <c:pt idx="1">
                  <c:v>2.6049775679712988</c:v>
                </c:pt>
                <c:pt idx="2">
                  <c:v>2.6432558321939914</c:v>
                </c:pt>
                <c:pt idx="3">
                  <c:v>2.6906835425719402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</c:extLst>
        </c:ser>
        <c:ser>
          <c:idx val="5"/>
          <c:order val="5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2.5166825107866928</c:v>
                </c:pt>
                <c:pt idx="1">
                  <c:v>2.5288150416928752</c:v>
                </c:pt>
                <c:pt idx="2">
                  <c:v>2.5670933059155678</c:v>
                </c:pt>
                <c:pt idx="3">
                  <c:v>2.6145210162935166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</c:extLst>
        </c:ser>
        <c:ser>
          <c:idx val="6"/>
          <c:order val="6"/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2.5492319118566469</c:v>
                </c:pt>
                <c:pt idx="1">
                  <c:v>2.5613644427628293</c:v>
                </c:pt>
                <c:pt idx="2">
                  <c:v>2.5996427069855219</c:v>
                </c:pt>
                <c:pt idx="3">
                  <c:v>2.6470704173634707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1531528"/>
        <c:axId val="381531920"/>
      </c:lineChart>
      <c:catAx>
        <c:axId val="381531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1531920"/>
        <c:crosses val="autoZero"/>
        <c:auto val="1"/>
        <c:lblAlgn val="ctr"/>
        <c:lblOffset val="100"/>
        <c:noMultiLvlLbl val="0"/>
      </c:catAx>
      <c:valAx>
        <c:axId val="381531920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1531528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Self-Management</a:t>
            </a:r>
            <a:r>
              <a:rPr lang="en-US" sz="1200" baseline="0"/>
              <a:t> of Goals</a:t>
            </a:r>
            <a:endParaRPr lang="en-US" sz="1200"/>
          </a:p>
        </c:rich>
      </c:tx>
      <c:layout>
        <c:manualLayout>
          <c:xMode val="edge"/>
          <c:yMode val="edge"/>
          <c:x val="0.16885825940008453"/>
          <c:y val="1.85893350329296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'SEL by Race by Grade-Version1'!$L$35</c:f>
              <c:strCache>
                <c:ptCount val="1"/>
                <c:pt idx="0">
                  <c:v>Pacific Islander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General</c:formatCode>
                <c:ptCount val="4"/>
                <c:pt idx="0" formatCode="###0.000">
                  <c:v>2.723568769890675</c:v>
                </c:pt>
                <c:pt idx="1">
                  <c:v>2.758</c:v>
                </c:pt>
                <c:pt idx="2" formatCode="###0.000">
                  <c:v>2.7672485715480422</c:v>
                </c:pt>
                <c:pt idx="3" formatCode="###0.000">
                  <c:v>2.8053974554583601</c:v>
                </c:pt>
              </c:numCache>
            </c:numRef>
          </c:val>
          <c:smooth val="0"/>
          <c:extLst/>
        </c:ser>
        <c:ser>
          <c:idx val="1"/>
          <c:order val="1"/>
          <c:tx>
            <c:strRef>
              <c:f>'SEL by Race by Grade-Version1'!$M$35</c:f>
              <c:strCache>
                <c:ptCount val="1"/>
                <c:pt idx="0">
                  <c:v>MultiRacial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General</c:formatCode>
                <c:ptCount val="4"/>
                <c:pt idx="0" formatCode="###0.000">
                  <c:v>2.8084949921450697</c:v>
                </c:pt>
                <c:pt idx="1">
                  <c:v>2.843</c:v>
                </c:pt>
                <c:pt idx="2" formatCode="###0.000">
                  <c:v>2.8521747938024369</c:v>
                </c:pt>
                <c:pt idx="3" formatCode="###0.000">
                  <c:v>2.8903236777127548</c:v>
                </c:pt>
              </c:numCache>
            </c:numRef>
          </c:val>
          <c:smooth val="0"/>
          <c:extLst/>
        </c:ser>
        <c:ser>
          <c:idx val="2"/>
          <c:order val="2"/>
          <c:tx>
            <c:strRef>
              <c:f>'SEL by Race by Grade-Version1'!$N$35</c:f>
              <c:strCache>
                <c:ptCount val="1"/>
                <c:pt idx="0">
                  <c:v>Caucasian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General</c:formatCode>
                <c:ptCount val="4"/>
                <c:pt idx="0" formatCode="###0.000">
                  <c:v>2.7655707889262224</c:v>
                </c:pt>
                <c:pt idx="1">
                  <c:v>2.8</c:v>
                </c:pt>
                <c:pt idx="2" formatCode="###0.000">
                  <c:v>2.8092505905835896</c:v>
                </c:pt>
                <c:pt idx="3" formatCode="###0.000">
                  <c:v>2.8473994744939075</c:v>
                </c:pt>
              </c:numCache>
            </c:numRef>
          </c:val>
          <c:smooth val="0"/>
          <c:extLst/>
        </c:ser>
        <c:ser>
          <c:idx val="3"/>
          <c:order val="3"/>
          <c:tx>
            <c:strRef>
              <c:f>'SEL by Race by Grade-Version1'!$O$35</c:f>
              <c:strCache>
                <c:ptCount val="1"/>
                <c:pt idx="0">
                  <c:v>Asian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General</c:formatCode>
                <c:ptCount val="4"/>
                <c:pt idx="0" formatCode="###0.000">
                  <c:v>2.7034769175205109</c:v>
                </c:pt>
                <c:pt idx="1">
                  <c:v>2.738</c:v>
                </c:pt>
                <c:pt idx="2" formatCode="###0.000">
                  <c:v>2.7471567191778781</c:v>
                </c:pt>
                <c:pt idx="3" formatCode="###0.000">
                  <c:v>2.785305603088196</c:v>
                </c:pt>
              </c:numCache>
            </c:numRef>
          </c:val>
          <c:smooth val="0"/>
          <c:extLst/>
        </c:ser>
        <c:ser>
          <c:idx val="4"/>
          <c:order val="4"/>
          <c:tx>
            <c:strRef>
              <c:f>'SEL by Race by Grade-Version1'!$P$35</c:f>
              <c:strCache>
                <c:ptCount val="1"/>
                <c:pt idx="0">
                  <c:v>Black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General</c:formatCode>
                <c:ptCount val="4"/>
                <c:pt idx="0" formatCode="###0.000">
                  <c:v>2.6600724871318251</c:v>
                </c:pt>
                <c:pt idx="1">
                  <c:v>2.6949999999999998</c:v>
                </c:pt>
                <c:pt idx="2" formatCode="###0.000">
                  <c:v>2.7037522887891923</c:v>
                </c:pt>
                <c:pt idx="3" formatCode="###0.000">
                  <c:v>2.7419011726995102</c:v>
                </c:pt>
              </c:numCache>
            </c:numRef>
          </c:val>
          <c:smooth val="0"/>
          <c:extLst/>
        </c:ser>
        <c:ser>
          <c:idx val="5"/>
          <c:order val="5"/>
          <c:tx>
            <c:strRef>
              <c:f>'SEL by Race by Grade-Version1'!$Q$35</c:f>
              <c:strCache>
                <c:ptCount val="1"/>
                <c:pt idx="0">
                  <c:v>Hispanic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General</c:formatCode>
                <c:ptCount val="4"/>
                <c:pt idx="0" formatCode="###0.000">
                  <c:v>2.7192523522700851</c:v>
                </c:pt>
                <c:pt idx="1">
                  <c:v>2.754</c:v>
                </c:pt>
                <c:pt idx="2" formatCode="###0.000">
                  <c:v>2.7629321539274523</c:v>
                </c:pt>
                <c:pt idx="3" formatCode="###0.000">
                  <c:v>2.8010810378377702</c:v>
                </c:pt>
              </c:numCache>
            </c:numRef>
          </c:val>
          <c:smooth val="0"/>
          <c:extLst/>
        </c:ser>
        <c:ser>
          <c:idx val="6"/>
          <c:order val="6"/>
          <c:tx>
            <c:strRef>
              <c:f>'SEL by Race by Grade-Version1'!$R$35</c:f>
              <c:strCache>
                <c:ptCount val="1"/>
                <c:pt idx="0">
                  <c:v>AI/AK Native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General</c:formatCode>
                <c:ptCount val="4"/>
                <c:pt idx="0" formatCode="###0.000">
                  <c:v>2.6689188285270169</c:v>
                </c:pt>
                <c:pt idx="1">
                  <c:v>2.7029999999999998</c:v>
                </c:pt>
                <c:pt idx="2" formatCode="###0.000">
                  <c:v>2.7125986301843841</c:v>
                </c:pt>
                <c:pt idx="3" formatCode="###0.000">
                  <c:v>2.750747514094702</c:v>
                </c:pt>
              </c:numCache>
            </c:numRef>
          </c:val>
          <c:smooth val="0"/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1532704"/>
        <c:axId val="381838648"/>
      </c:lineChart>
      <c:catAx>
        <c:axId val="381532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1838648"/>
        <c:crosses val="autoZero"/>
        <c:auto val="1"/>
        <c:lblAlgn val="ctr"/>
        <c:lblOffset val="100"/>
        <c:noMultiLvlLbl val="0"/>
      </c:catAx>
      <c:valAx>
        <c:axId val="381838648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crossAx val="381532704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 dirty="0"/>
              <a:t>Self-Management</a:t>
            </a:r>
            <a:r>
              <a:rPr lang="en-US" sz="1200" baseline="0" dirty="0"/>
              <a:t> of </a:t>
            </a:r>
            <a:r>
              <a:rPr lang="en-US" sz="1200" baseline="0" dirty="0" smtClean="0"/>
              <a:t>School Work</a:t>
            </a:r>
            <a:endParaRPr lang="en-US" sz="1200" dirty="0"/>
          </a:p>
        </c:rich>
      </c:tx>
      <c:layout>
        <c:manualLayout>
          <c:xMode val="edge"/>
          <c:yMode val="edge"/>
          <c:x val="0.16215432310091674"/>
          <c:y val="1.06224771616741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2.874167265756332</c:v>
                </c:pt>
                <c:pt idx="1">
                  <c:v>2.8680272939840328</c:v>
                </c:pt>
                <c:pt idx="2">
                  <c:v>2.7848684879583154</c:v>
                </c:pt>
                <c:pt idx="3">
                  <c:v>2.7254014855450395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2.7022290528581547</c:v>
                </c:pt>
                <c:pt idx="1">
                  <c:v>2.6960890810858555</c:v>
                </c:pt>
                <c:pt idx="2">
                  <c:v>2.6129302750601382</c:v>
                </c:pt>
                <c:pt idx="3">
                  <c:v>2.5534632726468622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2.7676380542549643</c:v>
                </c:pt>
                <c:pt idx="1">
                  <c:v>2.7614980824826652</c:v>
                </c:pt>
                <c:pt idx="2">
                  <c:v>2.6783392764569478</c:v>
                </c:pt>
                <c:pt idx="3">
                  <c:v>2.6188722740436718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</c:extLst>
        </c:ser>
        <c:ser>
          <c:idx val="3"/>
          <c:order val="3"/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2.6905169091074863</c:v>
                </c:pt>
                <c:pt idx="1">
                  <c:v>2.6843769373351871</c:v>
                </c:pt>
                <c:pt idx="2">
                  <c:v>2.6012181313094698</c:v>
                </c:pt>
                <c:pt idx="3">
                  <c:v>2.5417511288961938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</c:extLst>
        </c:ser>
        <c:ser>
          <c:idx val="4"/>
          <c:order val="4"/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2.5917860436939262</c:v>
                </c:pt>
                <c:pt idx="1">
                  <c:v>2.585646071921627</c:v>
                </c:pt>
                <c:pt idx="2">
                  <c:v>2.5024872658959096</c:v>
                </c:pt>
                <c:pt idx="3">
                  <c:v>2.4430202634826337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</c:extLst>
        </c:ser>
        <c:ser>
          <c:idx val="5"/>
          <c:order val="5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2.7711218237170199</c:v>
                </c:pt>
                <c:pt idx="1">
                  <c:v>2.7649818519447207</c:v>
                </c:pt>
                <c:pt idx="2">
                  <c:v>2.6818230459190033</c:v>
                </c:pt>
                <c:pt idx="3">
                  <c:v>2.6223560435057274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</c:extLst>
        </c:ser>
        <c:ser>
          <c:idx val="6"/>
          <c:order val="6"/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2.6637347578012478</c:v>
                </c:pt>
                <c:pt idx="1">
                  <c:v>2.6575947860289486</c:v>
                </c:pt>
                <c:pt idx="2">
                  <c:v>2.5744359800032313</c:v>
                </c:pt>
                <c:pt idx="3">
                  <c:v>2.5149689775899553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1839432"/>
        <c:axId val="381839824"/>
      </c:lineChart>
      <c:catAx>
        <c:axId val="381839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1839824"/>
        <c:crosses val="autoZero"/>
        <c:auto val="1"/>
        <c:lblAlgn val="ctr"/>
        <c:lblOffset val="100"/>
        <c:noMultiLvlLbl val="0"/>
      </c:catAx>
      <c:valAx>
        <c:axId val="381839824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1839432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Engagement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'Climate by Race by Grade'!$H$5</c:f>
              <c:strCache>
                <c:ptCount val="1"/>
                <c:pt idx="0">
                  <c:v>Asian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'Climate by Race by Grade'!$I$4:$L$4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'Climate by Race by Grade'!$I$5:$L$5</c:f>
              <c:numCache>
                <c:formatCode>0.00</c:formatCode>
                <c:ptCount val="4"/>
                <c:pt idx="0">
                  <c:v>2.9568840579710152</c:v>
                </c:pt>
                <c:pt idx="1">
                  <c:v>2.8415584415584418</c:v>
                </c:pt>
                <c:pt idx="2">
                  <c:v>2.6929687499999999</c:v>
                </c:pt>
                <c:pt idx="3">
                  <c:v>2.571951219512195</c:v>
                </c:pt>
              </c:numCache>
            </c:numRef>
          </c:val>
          <c:smooth val="0"/>
          <c:extLst/>
        </c:ser>
        <c:ser>
          <c:idx val="1"/>
          <c:order val="1"/>
          <c:tx>
            <c:strRef>
              <c:f>'Climate by Race by Grade'!$H$6</c:f>
              <c:strCache>
                <c:ptCount val="1"/>
                <c:pt idx="0">
                  <c:v>Black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'Climate by Race by Grade'!$I$4:$L$4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'Climate by Race by Grade'!$I$6:$L$6</c:f>
              <c:numCache>
                <c:formatCode>0.00</c:formatCode>
                <c:ptCount val="4"/>
                <c:pt idx="0">
                  <c:v>2.8339285714285731</c:v>
                </c:pt>
                <c:pt idx="1">
                  <c:v>2.6906976744186051</c:v>
                </c:pt>
                <c:pt idx="2">
                  <c:v>2.3804878048780491</c:v>
                </c:pt>
                <c:pt idx="3">
                  <c:v>2.4368421052631568</c:v>
                </c:pt>
              </c:numCache>
            </c:numRef>
          </c:val>
          <c:smooth val="0"/>
          <c:extLst/>
        </c:ser>
        <c:ser>
          <c:idx val="2"/>
          <c:order val="2"/>
          <c:tx>
            <c:strRef>
              <c:f>'Climate by Race by Grade'!$H$7</c:f>
              <c:strCache>
                <c:ptCount val="1"/>
                <c:pt idx="0">
                  <c:v>Caucasian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'Climate by Race by Grade'!$I$4:$L$4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'Climate by Race by Grade'!$I$7:$L$7</c:f>
              <c:numCache>
                <c:formatCode>0.00</c:formatCode>
                <c:ptCount val="4"/>
                <c:pt idx="0">
                  <c:v>2.7899964272954629</c:v>
                </c:pt>
                <c:pt idx="1">
                  <c:v>2.6729612034837689</c:v>
                </c:pt>
                <c:pt idx="2">
                  <c:v>2.364263011521655</c:v>
                </c:pt>
                <c:pt idx="3">
                  <c:v>2.3101891252955098</c:v>
                </c:pt>
              </c:numCache>
            </c:numRef>
          </c:val>
          <c:smooth val="0"/>
          <c:extLst/>
        </c:ser>
        <c:ser>
          <c:idx val="3"/>
          <c:order val="3"/>
          <c:tx>
            <c:strRef>
              <c:f>'Climate by Race by Grade'!$H$8</c:f>
              <c:strCache>
                <c:ptCount val="1"/>
                <c:pt idx="0">
                  <c:v>Hispanic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'Climate by Race by Grade'!$I$4:$L$4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'Climate by Race by Grade'!$I$8:$L$8</c:f>
              <c:numCache>
                <c:formatCode>0.00</c:formatCode>
                <c:ptCount val="4"/>
                <c:pt idx="0">
                  <c:v>2.886565201052234</c:v>
                </c:pt>
                <c:pt idx="1">
                  <c:v>2.7673602080624229</c:v>
                </c:pt>
                <c:pt idx="2">
                  <c:v>2.5622178819444481</c:v>
                </c:pt>
                <c:pt idx="3">
                  <c:v>2.5018719806763281</c:v>
                </c:pt>
              </c:numCache>
            </c:numRef>
          </c:val>
          <c:smooth val="0"/>
          <c:extLst/>
        </c:ser>
        <c:ser>
          <c:idx val="4"/>
          <c:order val="4"/>
          <c:tx>
            <c:strRef>
              <c:f>'Climate by Race by Grade'!$H$9</c:f>
              <c:strCache>
                <c:ptCount val="1"/>
                <c:pt idx="0">
                  <c:v>Native AK/American Indian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'Climate by Race by Grade'!$I$4:$L$4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'Climate by Race by Grade'!$I$9:$L$9</c:f>
              <c:numCache>
                <c:formatCode>0.00</c:formatCode>
                <c:ptCount val="4"/>
                <c:pt idx="0">
                  <c:v>2.9064516129032252</c:v>
                </c:pt>
                <c:pt idx="1">
                  <c:v>2.7384615384615381</c:v>
                </c:pt>
                <c:pt idx="2">
                  <c:v>2.3037037037037038</c:v>
                </c:pt>
                <c:pt idx="3">
                  <c:v>2.5238095238095242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'Climate by Race by Grade'!$H$10</c:f>
              <c:strCache>
                <c:ptCount val="1"/>
                <c:pt idx="0">
                  <c:v>Multi Racial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'Climate by Race by Grade'!$I$4:$L$4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'Climate by Race by Grade'!$I$10:$L$10</c:f>
              <c:numCache>
                <c:formatCode>0.00</c:formatCode>
                <c:ptCount val="4"/>
                <c:pt idx="0">
                  <c:v>2.7901898734177228</c:v>
                </c:pt>
                <c:pt idx="1">
                  <c:v>2.604166666666667</c:v>
                </c:pt>
                <c:pt idx="2">
                  <c:v>2.5342857142857151</c:v>
                </c:pt>
                <c:pt idx="3">
                  <c:v>2.3864705882352939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'Climate by Race by Grade'!$H$11</c:f>
              <c:strCache>
                <c:ptCount val="1"/>
                <c:pt idx="0">
                  <c:v>Pacific Islander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'Climate by Race by Grade'!$I$4:$L$4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'Climate by Race by Grade'!$I$11:$L$11</c:f>
              <c:numCache>
                <c:formatCode>0.00</c:formatCode>
                <c:ptCount val="4"/>
                <c:pt idx="0">
                  <c:v>3.0020000000000011</c:v>
                </c:pt>
                <c:pt idx="1">
                  <c:v>2.8</c:v>
                </c:pt>
                <c:pt idx="2">
                  <c:v>2.6</c:v>
                </c:pt>
                <c:pt idx="3">
                  <c:v>2.5791666666666671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9334896"/>
        <c:axId val="309334504"/>
      </c:lineChart>
      <c:catAx>
        <c:axId val="309334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Century Gothic"/>
                <a:cs typeface="Century Gothic"/>
              </a:defRPr>
            </a:pPr>
            <a:endParaRPr lang="en-US"/>
          </a:p>
        </c:txPr>
        <c:crossAx val="309334504"/>
        <c:crosses val="autoZero"/>
        <c:auto val="1"/>
        <c:lblAlgn val="ctr"/>
        <c:lblOffset val="100"/>
        <c:noMultiLvlLbl val="0"/>
      </c:catAx>
      <c:valAx>
        <c:axId val="309334504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Mean Construct Score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09334896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Social Awareness</a:t>
            </a:r>
          </a:p>
        </c:rich>
      </c:tx>
      <c:layout>
        <c:manualLayout>
          <c:xMode val="edge"/>
          <c:yMode val="edge"/>
          <c:x val="0.18472085000781746"/>
          <c:y val="2.3900573613766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'SEL by Race by Grade-Version1'!$L$35</c:f>
              <c:strCache>
                <c:ptCount val="1"/>
                <c:pt idx="0">
                  <c:v>Pacific Islander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2.956165553810993</c:v>
                </c:pt>
                <c:pt idx="1">
                  <c:v>3.0214294256528875</c:v>
                </c:pt>
                <c:pt idx="2">
                  <c:v>3.0407426303838458</c:v>
                </c:pt>
                <c:pt idx="3">
                  <c:v>3.0762519584848822</c:v>
                </c:pt>
              </c:numCache>
            </c:numRef>
          </c:val>
          <c:smooth val="0"/>
          <c:extLst/>
        </c:ser>
        <c:ser>
          <c:idx val="1"/>
          <c:order val="1"/>
          <c:tx>
            <c:strRef>
              <c:f>'SEL by Race by Grade-Version1'!$M$35</c:f>
              <c:strCache>
                <c:ptCount val="1"/>
                <c:pt idx="0">
                  <c:v>MultiRacial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2.916312182563856</c:v>
                </c:pt>
                <c:pt idx="1">
                  <c:v>2.9815760544057506</c:v>
                </c:pt>
                <c:pt idx="2">
                  <c:v>3.0008892591367089</c:v>
                </c:pt>
                <c:pt idx="3">
                  <c:v>3.0363985872377453</c:v>
                </c:pt>
              </c:numCache>
            </c:numRef>
          </c:val>
          <c:smooth val="0"/>
          <c:extLst/>
        </c:ser>
        <c:ser>
          <c:idx val="2"/>
          <c:order val="2"/>
          <c:tx>
            <c:strRef>
              <c:f>'SEL by Race by Grade-Version1'!$N$35</c:f>
              <c:strCache>
                <c:ptCount val="1"/>
                <c:pt idx="0">
                  <c:v>Caucasian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2.9359043154318107</c:v>
                </c:pt>
                <c:pt idx="1">
                  <c:v>3.0011681872737053</c:v>
                </c:pt>
                <c:pt idx="2">
                  <c:v>3.0204813920046636</c:v>
                </c:pt>
                <c:pt idx="3">
                  <c:v>3.0559907201056999</c:v>
                </c:pt>
              </c:numCache>
            </c:numRef>
          </c:val>
          <c:smooth val="0"/>
          <c:extLst/>
        </c:ser>
        <c:ser>
          <c:idx val="3"/>
          <c:order val="3"/>
          <c:tx>
            <c:strRef>
              <c:f>'SEL by Race by Grade-Version1'!$O$35</c:f>
              <c:strCache>
                <c:ptCount val="1"/>
                <c:pt idx="0">
                  <c:v>Asian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2.9132292210211004</c:v>
                </c:pt>
                <c:pt idx="1">
                  <c:v>2.9784930928629949</c:v>
                </c:pt>
                <c:pt idx="2">
                  <c:v>2.9978062975939532</c:v>
                </c:pt>
                <c:pt idx="3">
                  <c:v>3.0333156256949896</c:v>
                </c:pt>
              </c:numCache>
            </c:numRef>
          </c:val>
          <c:smooth val="0"/>
          <c:extLst/>
        </c:ser>
        <c:ser>
          <c:idx val="4"/>
          <c:order val="4"/>
          <c:tx>
            <c:strRef>
              <c:f>'SEL by Race by Grade-Version1'!$P$35</c:f>
              <c:strCache>
                <c:ptCount val="1"/>
                <c:pt idx="0">
                  <c:v>Black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2.8808520192889344</c:v>
                </c:pt>
                <c:pt idx="1">
                  <c:v>2.9461158911308289</c:v>
                </c:pt>
                <c:pt idx="2">
                  <c:v>2.9654290958617873</c:v>
                </c:pt>
                <c:pt idx="3">
                  <c:v>3.0009384239628236</c:v>
                </c:pt>
              </c:numCache>
            </c:numRef>
          </c:val>
          <c:smooth val="0"/>
          <c:extLst/>
        </c:ser>
        <c:ser>
          <c:idx val="5"/>
          <c:order val="5"/>
          <c:tx>
            <c:strRef>
              <c:f>'SEL by Race by Grade-Version1'!$Q$35</c:f>
              <c:strCache>
                <c:ptCount val="1"/>
                <c:pt idx="0">
                  <c:v>Hispanic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2.9144008372877064</c:v>
                </c:pt>
                <c:pt idx="1">
                  <c:v>2.9796647091296009</c:v>
                </c:pt>
                <c:pt idx="2">
                  <c:v>2.9989779138605592</c:v>
                </c:pt>
                <c:pt idx="3">
                  <c:v>3.0344872419615956</c:v>
                </c:pt>
              </c:numCache>
            </c:numRef>
          </c:val>
          <c:smooth val="0"/>
          <c:extLst/>
        </c:ser>
        <c:ser>
          <c:idx val="6"/>
          <c:order val="6"/>
          <c:tx>
            <c:strRef>
              <c:f>'SEL by Race by Grade-Version1'!$R$35</c:f>
              <c:strCache>
                <c:ptCount val="1"/>
                <c:pt idx="0">
                  <c:v>AI/AK Native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2.9425706808953378</c:v>
                </c:pt>
                <c:pt idx="1">
                  <c:v>3.0078345527372323</c:v>
                </c:pt>
                <c:pt idx="2">
                  <c:v>3.0271477574681906</c:v>
                </c:pt>
                <c:pt idx="3">
                  <c:v>3.062657085569227</c:v>
                </c:pt>
              </c:numCache>
            </c:numRef>
          </c:val>
          <c:smooth val="0"/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1840608"/>
        <c:axId val="381841000"/>
      </c:lineChart>
      <c:catAx>
        <c:axId val="381840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1841000"/>
        <c:crosses val="autoZero"/>
        <c:auto val="1"/>
        <c:lblAlgn val="ctr"/>
        <c:lblOffset val="100"/>
        <c:noMultiLvlLbl val="0"/>
      </c:catAx>
      <c:valAx>
        <c:axId val="381841000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crossAx val="381840608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Relationship Skills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2.9267676897816362</c:v>
                </c:pt>
                <c:pt idx="1">
                  <c:v>2.9248249860031095</c:v>
                </c:pt>
                <c:pt idx="2">
                  <c:v>2.8889402627068579</c:v>
                </c:pt>
                <c:pt idx="3">
                  <c:v>2.9776409837425772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2.8021384397990139</c:v>
                </c:pt>
                <c:pt idx="1">
                  <c:v>2.8001957360204872</c:v>
                </c:pt>
                <c:pt idx="2">
                  <c:v>2.7643110127242356</c:v>
                </c:pt>
                <c:pt idx="3">
                  <c:v>2.853011733759955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2.8620801135787048</c:v>
                </c:pt>
                <c:pt idx="1">
                  <c:v>2.8601374098001782</c:v>
                </c:pt>
                <c:pt idx="2">
                  <c:v>2.8242526865039266</c:v>
                </c:pt>
                <c:pt idx="3">
                  <c:v>2.9129534075396459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</c:extLst>
        </c:ser>
        <c:ser>
          <c:idx val="3"/>
          <c:order val="3"/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2.8465513622421663</c:v>
                </c:pt>
                <c:pt idx="1">
                  <c:v>2.8446086584636396</c:v>
                </c:pt>
                <c:pt idx="2">
                  <c:v>2.8087239351673881</c:v>
                </c:pt>
                <c:pt idx="3">
                  <c:v>2.8974246562031074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</c:extLst>
        </c:ser>
        <c:ser>
          <c:idx val="4"/>
          <c:order val="4"/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2.8020281306809709</c:v>
                </c:pt>
                <c:pt idx="1">
                  <c:v>2.8000854269024442</c:v>
                </c:pt>
                <c:pt idx="2">
                  <c:v>2.7642007036061926</c:v>
                </c:pt>
                <c:pt idx="3">
                  <c:v>2.852901424641912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</c:extLst>
        </c:ser>
        <c:ser>
          <c:idx val="5"/>
          <c:order val="5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2.8175735683584713</c:v>
                </c:pt>
                <c:pt idx="1">
                  <c:v>2.8156308645799446</c:v>
                </c:pt>
                <c:pt idx="2">
                  <c:v>2.779746141283693</c:v>
                </c:pt>
                <c:pt idx="3">
                  <c:v>2.8684468623194124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</c:extLst>
        </c:ser>
        <c:ser>
          <c:idx val="6"/>
          <c:order val="6"/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2.8757081729202292</c:v>
                </c:pt>
                <c:pt idx="1">
                  <c:v>2.8737654691417025</c:v>
                </c:pt>
                <c:pt idx="2">
                  <c:v>2.8378807458454509</c:v>
                </c:pt>
                <c:pt idx="3">
                  <c:v>2.9265814668811703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1841784"/>
        <c:axId val="381842176"/>
      </c:lineChart>
      <c:catAx>
        <c:axId val="381841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1842176"/>
        <c:crosses val="autoZero"/>
        <c:auto val="1"/>
        <c:lblAlgn val="ctr"/>
        <c:lblOffset val="100"/>
        <c:noMultiLvlLbl val="0"/>
      </c:catAx>
      <c:valAx>
        <c:axId val="381842176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1841784"/>
        <c:crossesAt val="1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Responsible Decision-Making</a:t>
            </a:r>
          </a:p>
        </c:rich>
      </c:tx>
      <c:layout>
        <c:manualLayout>
          <c:xMode val="edge"/>
          <c:yMode val="edge"/>
          <c:x val="0.13071237314400777"/>
          <c:y val="2.60416725998998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'SEL by Race by Grade-Version1'!$L$35</c:f>
              <c:strCache>
                <c:ptCount val="1"/>
                <c:pt idx="0">
                  <c:v>Pacific Islander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2.9176217562336633</c:v>
                </c:pt>
                <c:pt idx="1">
                  <c:v>2.968032612757157</c:v>
                </c:pt>
                <c:pt idx="2">
                  <c:v>2.9842073236426985</c:v>
                </c:pt>
                <c:pt idx="3">
                  <c:v>3.1059565487561214</c:v>
                </c:pt>
              </c:numCache>
            </c:numRef>
          </c:val>
          <c:smooth val="0"/>
          <c:extLst/>
        </c:ser>
        <c:ser>
          <c:idx val="1"/>
          <c:order val="1"/>
          <c:tx>
            <c:strRef>
              <c:f>'SEL by Race by Grade-Version1'!$M$35</c:f>
              <c:strCache>
                <c:ptCount val="1"/>
                <c:pt idx="0">
                  <c:v>MultiRacial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2.9451344001756588</c:v>
                </c:pt>
                <c:pt idx="1">
                  <c:v>2.9955452566991525</c:v>
                </c:pt>
                <c:pt idx="2">
                  <c:v>3.011719967584694</c:v>
                </c:pt>
                <c:pt idx="3">
                  <c:v>3.1334691926981169</c:v>
                </c:pt>
              </c:numCache>
            </c:numRef>
          </c:val>
          <c:smooth val="0"/>
          <c:extLst/>
        </c:ser>
        <c:ser>
          <c:idx val="2"/>
          <c:order val="2"/>
          <c:tx>
            <c:strRef>
              <c:f>'SEL by Race by Grade-Version1'!$N$35</c:f>
              <c:strCache>
                <c:ptCount val="1"/>
                <c:pt idx="0">
                  <c:v>Caucasian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2.9222955216933055</c:v>
                </c:pt>
                <c:pt idx="1">
                  <c:v>2.9727063782167993</c:v>
                </c:pt>
                <c:pt idx="2">
                  <c:v>2.9888810891023407</c:v>
                </c:pt>
                <c:pt idx="3">
                  <c:v>3.1106303142157636</c:v>
                </c:pt>
              </c:numCache>
            </c:numRef>
          </c:val>
          <c:smooth val="0"/>
          <c:extLst/>
        </c:ser>
        <c:ser>
          <c:idx val="3"/>
          <c:order val="3"/>
          <c:tx>
            <c:strRef>
              <c:f>'SEL by Race by Grade-Version1'!$O$35</c:f>
              <c:strCache>
                <c:ptCount val="1"/>
                <c:pt idx="0">
                  <c:v>Asian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2.8462124236188582</c:v>
                </c:pt>
                <c:pt idx="1">
                  <c:v>2.8966232801423519</c:v>
                </c:pt>
                <c:pt idx="2">
                  <c:v>2.9127979910278934</c:v>
                </c:pt>
                <c:pt idx="3">
                  <c:v>3.0345472161413163</c:v>
                </c:pt>
              </c:numCache>
            </c:numRef>
          </c:val>
          <c:smooth val="0"/>
          <c:extLst/>
        </c:ser>
        <c:ser>
          <c:idx val="4"/>
          <c:order val="4"/>
          <c:tx>
            <c:strRef>
              <c:f>'SEL by Race by Grade-Version1'!$P$35</c:f>
              <c:strCache>
                <c:ptCount val="1"/>
                <c:pt idx="0">
                  <c:v>Black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2.8395726699891335</c:v>
                </c:pt>
                <c:pt idx="1">
                  <c:v>2.8899835265126272</c:v>
                </c:pt>
                <c:pt idx="2">
                  <c:v>2.9061582373981687</c:v>
                </c:pt>
                <c:pt idx="3">
                  <c:v>3.0279074625115916</c:v>
                </c:pt>
              </c:numCache>
            </c:numRef>
          </c:val>
          <c:smooth val="0"/>
          <c:extLst/>
        </c:ser>
        <c:ser>
          <c:idx val="5"/>
          <c:order val="5"/>
          <c:tx>
            <c:strRef>
              <c:f>'SEL by Race by Grade-Version1'!$Q$35</c:f>
              <c:strCache>
                <c:ptCount val="1"/>
                <c:pt idx="0">
                  <c:v>Hispanic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2.9217448370169672</c:v>
                </c:pt>
                <c:pt idx="1">
                  <c:v>2.9721556935404609</c:v>
                </c:pt>
                <c:pt idx="2">
                  <c:v>2.9883304044260024</c:v>
                </c:pt>
                <c:pt idx="3">
                  <c:v>3.1100796295394253</c:v>
                </c:pt>
              </c:numCache>
            </c:numRef>
          </c:val>
          <c:smooth val="0"/>
          <c:extLst/>
        </c:ser>
        <c:ser>
          <c:idx val="6"/>
          <c:order val="6"/>
          <c:tx>
            <c:strRef>
              <c:f>'SEL by Race by Grade-Version1'!$R$35</c:f>
              <c:strCache>
                <c:ptCount val="1"/>
                <c:pt idx="0">
                  <c:v>AI/AK Native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'SEL by Race by Grade-Version1'!$L$34:$O$34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#REF!</c:f>
              <c:numCache>
                <c:formatCode>###0.000</c:formatCode>
                <c:ptCount val="4"/>
                <c:pt idx="0">
                  <c:v>2.8820641661662081</c:v>
                </c:pt>
                <c:pt idx="1">
                  <c:v>2.9324750226897018</c:v>
                </c:pt>
                <c:pt idx="2">
                  <c:v>2.9486497335752433</c:v>
                </c:pt>
                <c:pt idx="3">
                  <c:v>3.0703989586886662</c:v>
                </c:pt>
              </c:numCache>
            </c:numRef>
          </c:val>
          <c:smooth val="0"/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1842960"/>
        <c:axId val="381843352"/>
      </c:lineChart>
      <c:catAx>
        <c:axId val="38184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1843352"/>
        <c:crosses val="autoZero"/>
        <c:auto val="1"/>
        <c:lblAlgn val="ctr"/>
        <c:lblOffset val="100"/>
        <c:noMultiLvlLbl val="0"/>
      </c:catAx>
      <c:valAx>
        <c:axId val="381843352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crossAx val="381842960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Self-Awareness of Self-Concept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'[2]SEL by Gender'!$B$2</c:f>
              <c:strCache>
                <c:ptCount val="1"/>
                <c:pt idx="0">
                  <c:v>Female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'[2]SEL by Gender'!$B$12:$B$15</c:f>
                <c:numCache>
                  <c:formatCode>General</c:formatCode>
                  <c:ptCount val="4"/>
                  <c:pt idx="0">
                    <c:v>1.5205949848533001E-2</c:v>
                  </c:pt>
                  <c:pt idx="1">
                    <c:v>1.63296671321367E-2</c:v>
                  </c:pt>
                  <c:pt idx="2">
                    <c:v>1.6267895675983999E-2</c:v>
                  </c:pt>
                  <c:pt idx="3">
                    <c:v>1.8382430614843799E-2</c:v>
                  </c:pt>
                </c:numCache>
              </c:numRef>
            </c:plus>
            <c:minus>
              <c:numRef>
                <c:f>'[2]SEL by Gender'!$B$12:$B$15</c:f>
                <c:numCache>
                  <c:formatCode>General</c:formatCode>
                  <c:ptCount val="4"/>
                  <c:pt idx="0">
                    <c:v>1.5205949848533001E-2</c:v>
                  </c:pt>
                  <c:pt idx="1">
                    <c:v>1.63296671321367E-2</c:v>
                  </c:pt>
                  <c:pt idx="2">
                    <c:v>1.6267895675983999E-2</c:v>
                  </c:pt>
                  <c:pt idx="3">
                    <c:v>1.8382430614843799E-2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'[2]SEL by Gender'!$A$3:$A$6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'[2]SEL by Gender'!$B$3:$B$6</c:f>
              <c:numCache>
                <c:formatCode>General</c:formatCode>
                <c:ptCount val="4"/>
                <c:pt idx="0">
                  <c:v>2.8052937480364442</c:v>
                </c:pt>
                <c:pt idx="1">
                  <c:v>2.8535326086956521</c:v>
                </c:pt>
                <c:pt idx="2">
                  <c:v>2.9501977705861209</c:v>
                </c:pt>
                <c:pt idx="3">
                  <c:v>2.9574150596877868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'[2]SEL by Gender'!$C$2</c:f>
              <c:strCache>
                <c:ptCount val="1"/>
                <c:pt idx="0">
                  <c:v>Male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'[2]SEL by Gender'!$C$12:$C$15</c:f>
                <c:numCache>
                  <c:formatCode>General</c:formatCode>
                  <c:ptCount val="4"/>
                  <c:pt idx="0">
                    <c:v>1.4669618513400101E-2</c:v>
                  </c:pt>
                  <c:pt idx="1">
                    <c:v>1.5952646028347301E-2</c:v>
                  </c:pt>
                  <c:pt idx="2">
                    <c:v>1.6095195501154898E-2</c:v>
                  </c:pt>
                  <c:pt idx="3">
                    <c:v>1.77689079003929E-2</c:v>
                  </c:pt>
                </c:numCache>
              </c:numRef>
            </c:plus>
            <c:minus>
              <c:numRef>
                <c:f>'[2]SEL by Gender'!$C$12:$C$15</c:f>
                <c:numCache>
                  <c:formatCode>General</c:formatCode>
                  <c:ptCount val="4"/>
                  <c:pt idx="0">
                    <c:v>1.4669618513400101E-2</c:v>
                  </c:pt>
                  <c:pt idx="1">
                    <c:v>1.5952646028347301E-2</c:v>
                  </c:pt>
                  <c:pt idx="2">
                    <c:v>1.6095195501154898E-2</c:v>
                  </c:pt>
                  <c:pt idx="3">
                    <c:v>1.77689079003929E-2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'[2]SEL by Gender'!$A$3:$A$6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'[2]SEL by Gender'!$C$3:$C$6</c:f>
              <c:numCache>
                <c:formatCode>General</c:formatCode>
                <c:ptCount val="4"/>
                <c:pt idx="0">
                  <c:v>2.7806286549707608</c:v>
                </c:pt>
                <c:pt idx="1">
                  <c:v>2.897389349930843</c:v>
                </c:pt>
                <c:pt idx="2">
                  <c:v>2.964097148891232</c:v>
                </c:pt>
                <c:pt idx="3">
                  <c:v>3.0179107679107662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1844136"/>
        <c:axId val="381844528"/>
      </c:lineChart>
      <c:catAx>
        <c:axId val="3818441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1844528"/>
        <c:crosses val="autoZero"/>
        <c:auto val="1"/>
        <c:lblAlgn val="ctr"/>
        <c:lblOffset val="100"/>
        <c:noMultiLvlLbl val="0"/>
      </c:catAx>
      <c:valAx>
        <c:axId val="381844528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1844136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Self-Awareness of Emotions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'[2]SEL by Gender'!$G$2</c:f>
              <c:strCache>
                <c:ptCount val="1"/>
                <c:pt idx="0">
                  <c:v>Female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'[2]SEL by Gender'!$G$12:$G$15</c:f>
                <c:numCache>
                  <c:formatCode>General</c:formatCode>
                  <c:ptCount val="4"/>
                  <c:pt idx="0">
                    <c:v>1.6238660457028799E-2</c:v>
                  </c:pt>
                  <c:pt idx="1">
                    <c:v>1.7450039931581701E-2</c:v>
                  </c:pt>
                  <c:pt idx="2">
                    <c:v>1.7403017372562599E-2</c:v>
                  </c:pt>
                  <c:pt idx="3">
                    <c:v>1.9686300060041701E-2</c:v>
                  </c:pt>
                </c:numCache>
              </c:numRef>
            </c:plus>
            <c:minus>
              <c:numRef>
                <c:f>'[2]SEL by Gender'!$G$12:$G$15</c:f>
                <c:numCache>
                  <c:formatCode>General</c:formatCode>
                  <c:ptCount val="4"/>
                  <c:pt idx="0">
                    <c:v>1.6238660457028799E-2</c:v>
                  </c:pt>
                  <c:pt idx="1">
                    <c:v>1.7450039931581701E-2</c:v>
                  </c:pt>
                  <c:pt idx="2">
                    <c:v>1.7403017372562599E-2</c:v>
                  </c:pt>
                  <c:pt idx="3">
                    <c:v>1.9686300060041701E-2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'[2]SEL by Gender'!$F$3:$F$6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'[2]SEL by Gender'!$G$3:$G$6</c:f>
              <c:numCache>
                <c:formatCode>General</c:formatCode>
                <c:ptCount val="4"/>
                <c:pt idx="0">
                  <c:v>2.8511402686660459</c:v>
                </c:pt>
                <c:pt idx="1">
                  <c:v>2.893939393939394</c:v>
                </c:pt>
                <c:pt idx="2">
                  <c:v>2.9107822030857569</c:v>
                </c:pt>
                <c:pt idx="3">
                  <c:v>2.9535812672176278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'[2]SEL by Gender'!$H$2</c:f>
              <c:strCache>
                <c:ptCount val="1"/>
                <c:pt idx="0">
                  <c:v>Male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'[2]SEL by Gender'!$H$12:$H$15</c:f>
                <c:numCache>
                  <c:formatCode>General</c:formatCode>
                  <c:ptCount val="4"/>
                  <c:pt idx="0">
                    <c:v>1.5710137460708502E-2</c:v>
                  </c:pt>
                  <c:pt idx="1">
                    <c:v>1.7084170371466399E-2</c:v>
                  </c:pt>
                  <c:pt idx="2">
                    <c:v>1.7227737352358899E-2</c:v>
                  </c:pt>
                  <c:pt idx="3">
                    <c:v>1.9066102803067898E-2</c:v>
                  </c:pt>
                </c:numCache>
              </c:numRef>
            </c:plus>
            <c:minus>
              <c:numRef>
                <c:f>'[2]SEL by Gender'!$H$12:$H$15</c:f>
                <c:numCache>
                  <c:formatCode>General</c:formatCode>
                  <c:ptCount val="4"/>
                  <c:pt idx="0">
                    <c:v>1.5710137460708502E-2</c:v>
                  </c:pt>
                  <c:pt idx="1">
                    <c:v>1.7084170371466399E-2</c:v>
                  </c:pt>
                  <c:pt idx="2">
                    <c:v>1.7227737352358899E-2</c:v>
                  </c:pt>
                  <c:pt idx="3">
                    <c:v>1.9066102803067898E-2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'[2]SEL by Gender'!$F$3:$F$6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'[2]SEL by Gender'!$H$3:$H$6</c:f>
              <c:numCache>
                <c:formatCode>General</c:formatCode>
                <c:ptCount val="4"/>
                <c:pt idx="0">
                  <c:v>2.870102339181273</c:v>
                </c:pt>
                <c:pt idx="1">
                  <c:v>2.9924100968188192</c:v>
                </c:pt>
                <c:pt idx="2">
                  <c:v>3.0362517580872002</c:v>
                </c:pt>
                <c:pt idx="3">
                  <c:v>3.0634797588286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1845312"/>
        <c:axId val="381845704"/>
      </c:lineChart>
      <c:catAx>
        <c:axId val="3818453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1845704"/>
        <c:crosses val="autoZero"/>
        <c:auto val="1"/>
        <c:lblAlgn val="ctr"/>
        <c:lblOffset val="100"/>
        <c:noMultiLvlLbl val="0"/>
      </c:catAx>
      <c:valAx>
        <c:axId val="381845704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crossAx val="381845312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Self-Management of Emotions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'[2]SEL by Gender'!$L$2</c:f>
              <c:strCache>
                <c:ptCount val="1"/>
                <c:pt idx="0">
                  <c:v>Female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'[2]SEL by Gender'!$L$12:$L$15</c:f>
                <c:numCache>
                  <c:formatCode>General</c:formatCode>
                  <c:ptCount val="4"/>
                  <c:pt idx="0">
                    <c:v>1.9E-2</c:v>
                  </c:pt>
                  <c:pt idx="1">
                    <c:v>0.02</c:v>
                  </c:pt>
                  <c:pt idx="2">
                    <c:v>0.02</c:v>
                  </c:pt>
                  <c:pt idx="3">
                    <c:v>2.3E-2</c:v>
                  </c:pt>
                </c:numCache>
              </c:numRef>
            </c:plus>
            <c:minus>
              <c:numRef>
                <c:f>'[2]SEL by Gender'!$L$12:$L$15</c:f>
                <c:numCache>
                  <c:formatCode>General</c:formatCode>
                  <c:ptCount val="4"/>
                  <c:pt idx="0">
                    <c:v>1.9E-2</c:v>
                  </c:pt>
                  <c:pt idx="1">
                    <c:v>0.02</c:v>
                  </c:pt>
                  <c:pt idx="2">
                    <c:v>0.02</c:v>
                  </c:pt>
                  <c:pt idx="3">
                    <c:v>2.3E-2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'[2]SEL by Gender'!$K$3:$K$6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'[2]SEL by Gender'!$L$3:$L$6</c:f>
              <c:numCache>
                <c:formatCode>General</c:formatCode>
                <c:ptCount val="4"/>
                <c:pt idx="0">
                  <c:v>2.5526110068793</c:v>
                </c:pt>
                <c:pt idx="1">
                  <c:v>2.5141594516594532</c:v>
                </c:pt>
                <c:pt idx="2">
                  <c:v>2.5290050287356332</c:v>
                </c:pt>
                <c:pt idx="3">
                  <c:v>2.5197701149425291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'[2]SEL by Gender'!$M$2</c:f>
              <c:strCache>
                <c:ptCount val="1"/>
                <c:pt idx="0">
                  <c:v>Male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'[2]SEL by Gender'!$M$12:$M$15</c:f>
                <c:numCache>
                  <c:formatCode>General</c:formatCode>
                  <c:ptCount val="4"/>
                  <c:pt idx="0">
                    <c:v>1.8090121272017399E-2</c:v>
                  </c:pt>
                  <c:pt idx="1">
                    <c:v>1.9658170973510199E-2</c:v>
                  </c:pt>
                  <c:pt idx="2">
                    <c:v>1.9823716388542099E-2</c:v>
                  </c:pt>
                  <c:pt idx="3">
                    <c:v>2.19017991882785E-2</c:v>
                  </c:pt>
                </c:numCache>
              </c:numRef>
            </c:plus>
            <c:minus>
              <c:numRef>
                <c:f>'[2]SEL by Gender'!$M$12:$M$15</c:f>
                <c:numCache>
                  <c:formatCode>General</c:formatCode>
                  <c:ptCount val="4"/>
                  <c:pt idx="0">
                    <c:v>1.8090121272017399E-2</c:v>
                  </c:pt>
                  <c:pt idx="1">
                    <c:v>1.9658170973510199E-2</c:v>
                  </c:pt>
                  <c:pt idx="2">
                    <c:v>1.9823716388542099E-2</c:v>
                  </c:pt>
                  <c:pt idx="3">
                    <c:v>2.19017991882785E-2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'[2]SEL by Gender'!$K$3:$K$6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'[2]SEL by Gender'!$M$3:$M$6</c:f>
              <c:numCache>
                <c:formatCode>General</c:formatCode>
                <c:ptCount val="4"/>
                <c:pt idx="0">
                  <c:v>2.5159917840375559</c:v>
                </c:pt>
                <c:pt idx="1">
                  <c:v>2.5863652113652131</c:v>
                </c:pt>
                <c:pt idx="2">
                  <c:v>2.64112050739958</c:v>
                </c:pt>
                <c:pt idx="3">
                  <c:v>2.709677419354839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2584160"/>
        <c:axId val="382584552"/>
      </c:lineChart>
      <c:catAx>
        <c:axId val="382584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2584552"/>
        <c:crosses val="autoZero"/>
        <c:auto val="1"/>
        <c:lblAlgn val="ctr"/>
        <c:lblOffset val="100"/>
        <c:noMultiLvlLbl val="0"/>
      </c:catAx>
      <c:valAx>
        <c:axId val="382584552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2584160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Self-Management of Goals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'[2]SEL by Gender'!$Q$2</c:f>
              <c:strCache>
                <c:ptCount val="1"/>
                <c:pt idx="0">
                  <c:v>Female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'[2]SEL by Gender'!$Q$12:$Q$15</c:f>
                <c:numCache>
                  <c:formatCode>General</c:formatCode>
                  <c:ptCount val="4"/>
                  <c:pt idx="0">
                    <c:v>1.8188664187499998E-2</c:v>
                  </c:pt>
                  <c:pt idx="1">
                    <c:v>1.9527184202669801E-2</c:v>
                  </c:pt>
                  <c:pt idx="2">
                    <c:v>1.94850543063361E-2</c:v>
                  </c:pt>
                  <c:pt idx="3">
                    <c:v>2.2060041522382199E-2</c:v>
                  </c:pt>
                </c:numCache>
              </c:numRef>
            </c:plus>
            <c:minus>
              <c:numRef>
                <c:f>'[2]SEL by Gender'!$Q$12:$Q$15</c:f>
                <c:numCache>
                  <c:formatCode>General</c:formatCode>
                  <c:ptCount val="4"/>
                  <c:pt idx="0">
                    <c:v>1.8188664187499998E-2</c:v>
                  </c:pt>
                  <c:pt idx="1">
                    <c:v>1.9527184202669801E-2</c:v>
                  </c:pt>
                  <c:pt idx="2">
                    <c:v>1.94850543063361E-2</c:v>
                  </c:pt>
                  <c:pt idx="3">
                    <c:v>2.2060041522382199E-2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'[2]SEL by Gender'!$P$3:$P$6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'[2]SEL by Gender'!$Q$3:$Q$6</c:f>
              <c:numCache>
                <c:formatCode>General</c:formatCode>
                <c:ptCount val="4"/>
                <c:pt idx="0">
                  <c:v>2.752034428794992</c:v>
                </c:pt>
                <c:pt idx="1">
                  <c:v>2.7406204906204898</c:v>
                </c:pt>
                <c:pt idx="2">
                  <c:v>2.7834949712643682</c:v>
                </c:pt>
                <c:pt idx="3">
                  <c:v>2.798572744014733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'[2]SEL by Gender'!$R$2</c:f>
              <c:strCache>
                <c:ptCount val="1"/>
                <c:pt idx="0">
                  <c:v>Male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'[2]SEL by Gender'!$R$12:$R$15</c:f>
                <c:numCache>
                  <c:formatCode>General</c:formatCode>
                  <c:ptCount val="4"/>
                  <c:pt idx="0">
                    <c:v>1.7999999999999999E-2</c:v>
                  </c:pt>
                  <c:pt idx="1">
                    <c:v>1.9E-2</c:v>
                  </c:pt>
                  <c:pt idx="2">
                    <c:v>1.9E-2</c:v>
                  </c:pt>
                  <c:pt idx="3">
                    <c:v>2.1000000000000001E-2</c:v>
                  </c:pt>
                </c:numCache>
              </c:numRef>
            </c:plus>
            <c:minus>
              <c:numRef>
                <c:f>'[2]SEL by Gender'!$R$12:$R$15</c:f>
                <c:numCache>
                  <c:formatCode>General</c:formatCode>
                  <c:ptCount val="4"/>
                  <c:pt idx="0">
                    <c:v>1.7999999999999999E-2</c:v>
                  </c:pt>
                  <c:pt idx="1">
                    <c:v>1.9E-2</c:v>
                  </c:pt>
                  <c:pt idx="2">
                    <c:v>1.9E-2</c:v>
                  </c:pt>
                  <c:pt idx="3">
                    <c:v>2.1000000000000001E-2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'[2]SEL by Gender'!$P$3:$P$6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'[2]SEL by Gender'!$R$3:$R$6</c:f>
              <c:numCache>
                <c:formatCode>General</c:formatCode>
                <c:ptCount val="4"/>
                <c:pt idx="0">
                  <c:v>2.7178865373309842</c:v>
                </c:pt>
                <c:pt idx="1">
                  <c:v>2.8007961232260321</c:v>
                </c:pt>
                <c:pt idx="2">
                  <c:v>2.7867724867724868</c:v>
                </c:pt>
                <c:pt idx="3">
                  <c:v>2.8137634408602161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2585336"/>
        <c:axId val="382585728"/>
      </c:lineChart>
      <c:catAx>
        <c:axId val="382585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2585728"/>
        <c:crosses val="autoZero"/>
        <c:auto val="1"/>
        <c:lblAlgn val="ctr"/>
        <c:lblOffset val="100"/>
        <c:noMultiLvlLbl val="0"/>
      </c:catAx>
      <c:valAx>
        <c:axId val="382585728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crossAx val="382585336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Social Awareness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'[2]SEL by Gender'!$AA$2</c:f>
              <c:strCache>
                <c:ptCount val="1"/>
                <c:pt idx="0">
                  <c:v>Female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'[2]SEL by Gender'!$AA$12:$AA$15</c:f>
                <c:numCache>
                  <c:formatCode>General</c:formatCode>
                  <c:ptCount val="4"/>
                  <c:pt idx="0">
                    <c:v>1.46752549863875E-2</c:v>
                  </c:pt>
                  <c:pt idx="1">
                    <c:v>1.5762615167192202E-2</c:v>
                  </c:pt>
                  <c:pt idx="2">
                    <c:v>1.5711685744342799E-2</c:v>
                  </c:pt>
                  <c:pt idx="3">
                    <c:v>1.7807172886814399E-2</c:v>
                  </c:pt>
                </c:numCache>
              </c:numRef>
            </c:plus>
            <c:minus>
              <c:numRef>
                <c:f>'[2]SEL by Gender'!$AA$12:$AA$15</c:f>
                <c:numCache>
                  <c:formatCode>General</c:formatCode>
                  <c:ptCount val="4"/>
                  <c:pt idx="0">
                    <c:v>1.46752549863875E-2</c:v>
                  </c:pt>
                  <c:pt idx="1">
                    <c:v>1.5762615167192202E-2</c:v>
                  </c:pt>
                  <c:pt idx="2">
                    <c:v>1.5711685744342799E-2</c:v>
                  </c:pt>
                  <c:pt idx="3">
                    <c:v>1.7807172886814399E-2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'[2]SEL by Gender'!$Z$3:$Z$6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'[2]SEL by Gender'!$AA$3:$AA$6</c:f>
              <c:numCache>
                <c:formatCode>General</c:formatCode>
                <c:ptCount val="4"/>
                <c:pt idx="0">
                  <c:v>2.9610537836147581</c:v>
                </c:pt>
                <c:pt idx="1">
                  <c:v>3.0109307359307338</c:v>
                </c:pt>
                <c:pt idx="2">
                  <c:v>3.0365053763440861</c:v>
                </c:pt>
                <c:pt idx="3">
                  <c:v>3.0636740331491721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'[2]SEL by Gender'!$AB$2</c:f>
              <c:strCache>
                <c:ptCount val="1"/>
                <c:pt idx="0">
                  <c:v>Male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'[2]SEL by Gender'!$AB$12:$AB$15</c:f>
                <c:numCache>
                  <c:formatCode>General</c:formatCode>
                  <c:ptCount val="4"/>
                  <c:pt idx="0">
                    <c:v>1.41971900577046E-2</c:v>
                  </c:pt>
                  <c:pt idx="1">
                    <c:v>1.54401357644134E-2</c:v>
                  </c:pt>
                  <c:pt idx="2">
                    <c:v>1.5561809322578401E-2</c:v>
                  </c:pt>
                  <c:pt idx="3">
                    <c:v>1.7200196073859201E-2</c:v>
                  </c:pt>
                </c:numCache>
              </c:numRef>
            </c:plus>
            <c:minus>
              <c:numRef>
                <c:f>'[2]SEL by Gender'!$AB$12:$AB$15</c:f>
                <c:numCache>
                  <c:formatCode>General</c:formatCode>
                  <c:ptCount val="4"/>
                  <c:pt idx="0">
                    <c:v>1.41971900577046E-2</c:v>
                  </c:pt>
                  <c:pt idx="1">
                    <c:v>1.54401357644134E-2</c:v>
                  </c:pt>
                  <c:pt idx="2">
                    <c:v>1.5561809322578401E-2</c:v>
                  </c:pt>
                  <c:pt idx="3">
                    <c:v>1.7200196073859201E-2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'[2]SEL by Gender'!$Z$3:$Z$6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'[2]SEL by Gender'!$AB$3:$AB$6</c:f>
              <c:numCache>
                <c:formatCode>General</c:formatCode>
                <c:ptCount val="4"/>
                <c:pt idx="0">
                  <c:v>2.8955662862159768</c:v>
                </c:pt>
                <c:pt idx="1">
                  <c:v>2.9809449636552512</c:v>
                </c:pt>
                <c:pt idx="2">
                  <c:v>2.9883790436005579</c:v>
                </c:pt>
                <c:pt idx="3">
                  <c:v>3.019372852233686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2586512"/>
        <c:axId val="382586904"/>
      </c:lineChart>
      <c:catAx>
        <c:axId val="3825865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2586904"/>
        <c:crosses val="autoZero"/>
        <c:auto val="1"/>
        <c:lblAlgn val="ctr"/>
        <c:lblOffset val="100"/>
        <c:noMultiLvlLbl val="0"/>
      </c:catAx>
      <c:valAx>
        <c:axId val="382586904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crossAx val="382586512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5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Relationship Skills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'[2]SEL by Gender'!$AF$2</c:f>
              <c:strCache>
                <c:ptCount val="1"/>
                <c:pt idx="0">
                  <c:v>Female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'[2]SEL by Gender'!$AF$12:$AF$15</c:f>
                <c:numCache>
                  <c:formatCode>General</c:formatCode>
                  <c:ptCount val="4"/>
                  <c:pt idx="0">
                    <c:v>1.63611998573506E-2</c:v>
                  </c:pt>
                  <c:pt idx="1">
                    <c:v>1.7582996981847E-2</c:v>
                  </c:pt>
                  <c:pt idx="2">
                    <c:v>1.7545020702133301E-2</c:v>
                  </c:pt>
                  <c:pt idx="3">
                    <c:v>1.98392270978201E-2</c:v>
                  </c:pt>
                </c:numCache>
              </c:numRef>
            </c:plus>
            <c:minus>
              <c:numRef>
                <c:f>'[2]SEL by Gender'!$AF$12:$AF$15</c:f>
                <c:numCache>
                  <c:formatCode>General</c:formatCode>
                  <c:ptCount val="4"/>
                  <c:pt idx="0">
                    <c:v>1.63611998573506E-2</c:v>
                  </c:pt>
                  <c:pt idx="1">
                    <c:v>1.7582996981847E-2</c:v>
                  </c:pt>
                  <c:pt idx="2">
                    <c:v>1.7545020702133301E-2</c:v>
                  </c:pt>
                  <c:pt idx="3">
                    <c:v>1.98392270978201E-2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'[2]SEL by Gender'!$AE$3:$AE$6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'[2]SEL by Gender'!$AF$3:$AF$6</c:f>
              <c:numCache>
                <c:formatCode>General</c:formatCode>
                <c:ptCount val="4"/>
                <c:pt idx="0">
                  <c:v>2.8755628517823579</c:v>
                </c:pt>
                <c:pt idx="1">
                  <c:v>2.8533044420368401</c:v>
                </c:pt>
                <c:pt idx="2">
                  <c:v>2.809475008989573</c:v>
                </c:pt>
                <c:pt idx="3">
                  <c:v>2.9032643678160941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'[2]SEL by Gender'!$AG$2</c:f>
              <c:strCache>
                <c:ptCount val="1"/>
                <c:pt idx="0">
                  <c:v>Male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'[2]SEL by Gender'!$AE$3:$AE$6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'[2]SEL by Gender'!$AG$3:$AG$6</c:f>
              <c:numCache>
                <c:formatCode>General</c:formatCode>
                <c:ptCount val="4"/>
                <c:pt idx="0">
                  <c:v>2.8495881141512398</c:v>
                </c:pt>
                <c:pt idx="1">
                  <c:v>2.8639784946236451</c:v>
                </c:pt>
                <c:pt idx="2">
                  <c:v>2.7918794326240999</c:v>
                </c:pt>
                <c:pt idx="3">
                  <c:v>2.8750970245795622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2587688"/>
        <c:axId val="382588080"/>
      </c:lineChart>
      <c:catAx>
        <c:axId val="382587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2588080"/>
        <c:crosses val="autoZero"/>
        <c:auto val="1"/>
        <c:lblAlgn val="ctr"/>
        <c:lblOffset val="100"/>
        <c:noMultiLvlLbl val="0"/>
      </c:catAx>
      <c:valAx>
        <c:axId val="382588080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2587688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5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Responsible Decision-Making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'[2]SEL by Gender'!$AK$2</c:f>
              <c:strCache>
                <c:ptCount val="1"/>
                <c:pt idx="0">
                  <c:v>Female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'[2]SEL by Gender'!$AK$12:$AK$15</c:f>
                <c:numCache>
                  <c:formatCode>General</c:formatCode>
                  <c:ptCount val="4"/>
                  <c:pt idx="0">
                    <c:v>1.65418908699482E-2</c:v>
                  </c:pt>
                  <c:pt idx="1">
                    <c:v>1.77771813666684E-2</c:v>
                  </c:pt>
                  <c:pt idx="2">
                    <c:v>1.7738785681738999E-2</c:v>
                  </c:pt>
                  <c:pt idx="3">
                    <c:v>2.0058329001391598E-2</c:v>
                  </c:pt>
                </c:numCache>
              </c:numRef>
            </c:plus>
            <c:minus>
              <c:numRef>
                <c:f>'[2]SEL by Gender'!$AK$12:$AK$15</c:f>
                <c:numCache>
                  <c:formatCode>General</c:formatCode>
                  <c:ptCount val="4"/>
                  <c:pt idx="0">
                    <c:v>1.65418908699482E-2</c:v>
                  </c:pt>
                  <c:pt idx="1">
                    <c:v>1.77771813666684E-2</c:v>
                  </c:pt>
                  <c:pt idx="2">
                    <c:v>1.7738785681738999E-2</c:v>
                  </c:pt>
                  <c:pt idx="3">
                    <c:v>2.0058329001391598E-2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'[2]SEL by Gender'!$AJ$3:$AJ$6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'[2]SEL by Gender'!$AK$3:$AK$6</c:f>
              <c:numCache>
                <c:formatCode>General</c:formatCode>
                <c:ptCount val="4"/>
                <c:pt idx="0">
                  <c:v>2.9239999999999999</c:v>
                </c:pt>
                <c:pt idx="1">
                  <c:v>2.968</c:v>
                </c:pt>
                <c:pt idx="2">
                  <c:v>2.9910000000000001</c:v>
                </c:pt>
                <c:pt idx="3">
                  <c:v>3.081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'[2]SEL by Gender'!$AL$2</c:f>
              <c:strCache>
                <c:ptCount val="1"/>
                <c:pt idx="0">
                  <c:v>Male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'[2]SEL by Gender'!$AL$12:$AL$15</c:f>
                <c:numCache>
                  <c:formatCode>General</c:formatCode>
                  <c:ptCount val="4"/>
                  <c:pt idx="0">
                    <c:v>1.60879902984725E-2</c:v>
                  </c:pt>
                  <c:pt idx="1">
                    <c:v>1.7422162488423001E-2</c:v>
                  </c:pt>
                  <c:pt idx="2">
                    <c:v>1.7615696810969299E-2</c:v>
                  </c:pt>
                  <c:pt idx="3">
                    <c:v>1.9425580542549802E-2</c:v>
                  </c:pt>
                </c:numCache>
              </c:numRef>
            </c:plus>
            <c:minus>
              <c:numRef>
                <c:f>'[2]SEL by Gender'!$AL$12:$AL$15</c:f>
                <c:numCache>
                  <c:formatCode>General</c:formatCode>
                  <c:ptCount val="4"/>
                  <c:pt idx="0">
                    <c:v>1.60879902984725E-2</c:v>
                  </c:pt>
                  <c:pt idx="1">
                    <c:v>1.7422162488423001E-2</c:v>
                  </c:pt>
                  <c:pt idx="2">
                    <c:v>1.7615696810969299E-2</c:v>
                  </c:pt>
                  <c:pt idx="3">
                    <c:v>1.9425580542549802E-2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'[2]SEL by Gender'!$AJ$3:$AJ$6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'[2]SEL by Gender'!$AL$3:$AL$6</c:f>
              <c:numCache>
                <c:formatCode>General</c:formatCode>
                <c:ptCount val="4"/>
                <c:pt idx="0">
                  <c:v>2.8701715468796238</c:v>
                </c:pt>
                <c:pt idx="1">
                  <c:v>2.9232743669788461</c:v>
                </c:pt>
                <c:pt idx="2">
                  <c:v>2.924574468085106</c:v>
                </c:pt>
                <c:pt idx="3">
                  <c:v>3.0414402759810328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2588864"/>
        <c:axId val="382589256"/>
      </c:lineChart>
      <c:catAx>
        <c:axId val="382588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2589256"/>
        <c:crosses val="autoZero"/>
        <c:auto val="1"/>
        <c:lblAlgn val="ctr"/>
        <c:lblOffset val="100"/>
        <c:noMultiLvlLbl val="0"/>
      </c:catAx>
      <c:valAx>
        <c:axId val="382589256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out"/>
        <c:minorTickMark val="none"/>
        <c:tickLblPos val="nextTo"/>
        <c:crossAx val="382588864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Student Respect</a:t>
            </a:r>
          </a:p>
        </c:rich>
      </c:tx>
      <c:layout>
        <c:manualLayout>
          <c:xMode val="edge"/>
          <c:yMode val="edge"/>
          <c:x val="0.22851533847434422"/>
          <c:y val="2.42659239553073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'Climate by Race by Grade'!$N$5</c:f>
              <c:strCache>
                <c:ptCount val="1"/>
                <c:pt idx="0">
                  <c:v>Asian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'Climate by Race by Grade'!$O$4:$R$4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'Climate by Race by Grade'!$O$5:$R$5</c:f>
              <c:numCache>
                <c:formatCode>0.00</c:formatCode>
                <c:ptCount val="4"/>
                <c:pt idx="0">
                  <c:v>2.78359497645212</c:v>
                </c:pt>
                <c:pt idx="1">
                  <c:v>2.8073015873015872</c:v>
                </c:pt>
                <c:pt idx="2">
                  <c:v>2.600818452380953</c:v>
                </c:pt>
                <c:pt idx="3">
                  <c:v>2.8041521486643441</c:v>
                </c:pt>
              </c:numCache>
            </c:numRef>
          </c:val>
          <c:smooth val="0"/>
          <c:extLst/>
        </c:ser>
        <c:ser>
          <c:idx val="1"/>
          <c:order val="1"/>
          <c:tx>
            <c:strRef>
              <c:f>'Climate by Race by Grade'!$N$6</c:f>
              <c:strCache>
                <c:ptCount val="1"/>
                <c:pt idx="0">
                  <c:v>Black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'Climate by Race by Grade'!$O$4:$R$4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'Climate by Race by Grade'!$O$6:$R$6</c:f>
              <c:numCache>
                <c:formatCode>0.00</c:formatCode>
                <c:ptCount val="4"/>
                <c:pt idx="0">
                  <c:v>2.6052813852813852</c:v>
                </c:pt>
                <c:pt idx="1">
                  <c:v>2.6330011074197128</c:v>
                </c:pt>
                <c:pt idx="2">
                  <c:v>2.4094076655052259</c:v>
                </c:pt>
                <c:pt idx="3">
                  <c:v>2.5096525096525091</c:v>
                </c:pt>
              </c:numCache>
            </c:numRef>
          </c:val>
          <c:smooth val="0"/>
          <c:extLst/>
        </c:ser>
        <c:ser>
          <c:idx val="2"/>
          <c:order val="2"/>
          <c:tx>
            <c:strRef>
              <c:f>'Climate by Race by Grade'!$N$7</c:f>
              <c:strCache>
                <c:ptCount val="1"/>
                <c:pt idx="0">
                  <c:v>Caucasian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'Climate by Race by Grade'!$O$4:$R$4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'Climate by Race by Grade'!$O$7:$R$7</c:f>
              <c:numCache>
                <c:formatCode>0.00</c:formatCode>
                <c:ptCount val="4"/>
                <c:pt idx="0">
                  <c:v>2.7518229970173831</c:v>
                </c:pt>
                <c:pt idx="1">
                  <c:v>2.7006421184225502</c:v>
                </c:pt>
                <c:pt idx="2">
                  <c:v>2.42251521875178</c:v>
                </c:pt>
                <c:pt idx="3">
                  <c:v>2.5559354226020909</c:v>
                </c:pt>
              </c:numCache>
            </c:numRef>
          </c:val>
          <c:smooth val="0"/>
          <c:extLst/>
        </c:ser>
        <c:ser>
          <c:idx val="3"/>
          <c:order val="3"/>
          <c:tx>
            <c:strRef>
              <c:f>'Climate by Race by Grade'!$N$8</c:f>
              <c:strCache>
                <c:ptCount val="1"/>
                <c:pt idx="0">
                  <c:v>Hispanic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'Climate by Race by Grade'!$O$4:$R$4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'Climate by Race by Grade'!$O$8:$R$8</c:f>
              <c:numCache>
                <c:formatCode>0.00</c:formatCode>
                <c:ptCount val="4"/>
                <c:pt idx="0">
                  <c:v>2.7209518422753751</c:v>
                </c:pt>
                <c:pt idx="1">
                  <c:v>2.7142420270860632</c:v>
                </c:pt>
                <c:pt idx="2">
                  <c:v>2.58321892393321</c:v>
                </c:pt>
                <c:pt idx="3">
                  <c:v>2.5846666666666671</c:v>
                </c:pt>
              </c:numCache>
            </c:numRef>
          </c:val>
          <c:smooth val="0"/>
          <c:extLst/>
        </c:ser>
        <c:ser>
          <c:idx val="4"/>
          <c:order val="4"/>
          <c:tx>
            <c:strRef>
              <c:f>'Climate by Race by Grade'!$N$9</c:f>
              <c:strCache>
                <c:ptCount val="1"/>
                <c:pt idx="0">
                  <c:v>Native AK/American Indian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'Climate by Race by Grade'!$O$4:$R$4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'Climate by Race by Grade'!$O$9:$R$9</c:f>
              <c:numCache>
                <c:formatCode>0.00</c:formatCode>
                <c:ptCount val="4"/>
                <c:pt idx="0">
                  <c:v>2.811520737327188</c:v>
                </c:pt>
                <c:pt idx="1">
                  <c:v>2.5264957264957268</c:v>
                </c:pt>
                <c:pt idx="2">
                  <c:v>2.3544973544973549</c:v>
                </c:pt>
                <c:pt idx="3">
                  <c:v>2.5170068027210881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'Climate by Race by Grade'!$N$10</c:f>
              <c:strCache>
                <c:ptCount val="1"/>
                <c:pt idx="0">
                  <c:v>Multi Racial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'Climate by Race by Grade'!$O$4:$R$4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'Climate by Race by Grade'!$O$10:$R$10</c:f>
              <c:numCache>
                <c:formatCode>0.00</c:formatCode>
                <c:ptCount val="4"/>
                <c:pt idx="0">
                  <c:v>2.6794871794871802</c:v>
                </c:pt>
                <c:pt idx="1">
                  <c:v>2.6042857142857141</c:v>
                </c:pt>
                <c:pt idx="2">
                  <c:v>2.4551282051282048</c:v>
                </c:pt>
                <c:pt idx="3">
                  <c:v>2.63421926910299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'Climate by Race by Grade'!$N$11</c:f>
              <c:strCache>
                <c:ptCount val="1"/>
                <c:pt idx="0">
                  <c:v>Pacific Islander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'Climate by Race by Grade'!$O$4:$R$4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'Climate by Race by Grade'!$O$11:$R$11</c:f>
              <c:numCache>
                <c:formatCode>0.00</c:formatCode>
                <c:ptCount val="4"/>
                <c:pt idx="0">
                  <c:v>2.797714285714286</c:v>
                </c:pt>
                <c:pt idx="1">
                  <c:v>2.5273809523809541</c:v>
                </c:pt>
                <c:pt idx="2">
                  <c:v>2.4350649350649349</c:v>
                </c:pt>
                <c:pt idx="3">
                  <c:v>2.5714285714285712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7760592"/>
        <c:axId val="307760200"/>
      </c:lineChart>
      <c:catAx>
        <c:axId val="307760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Century Gothic"/>
                <a:cs typeface="Century Gothic"/>
              </a:defRPr>
            </a:pPr>
            <a:endParaRPr lang="en-US"/>
          </a:p>
        </c:txPr>
        <c:crossAx val="307760200"/>
        <c:crosses val="autoZero"/>
        <c:auto val="1"/>
        <c:lblAlgn val="ctr"/>
        <c:lblOffset val="100"/>
        <c:noMultiLvlLbl val="0"/>
      </c:catAx>
      <c:valAx>
        <c:axId val="307760200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crossAx val="307760592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legend>
      <c:legendPos val="r"/>
      <c:layout/>
      <c:overlay val="0"/>
      <c:txPr>
        <a:bodyPr/>
        <a:lstStyle/>
        <a:p>
          <a:pPr>
            <a:defRPr sz="1000">
              <a:latin typeface="Century Gothic" panose="020B0502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6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 dirty="0"/>
              <a:t>Self-Management of School Work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'[3]SEL by Gender'!$V$2</c:f>
              <c:strCache>
                <c:ptCount val="1"/>
                <c:pt idx="0">
                  <c:v>Female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Gender'!$V$12:$V$15</c:f>
                <c:numCache>
                  <c:formatCode>General</c:formatCode>
                  <c:ptCount val="4"/>
                  <c:pt idx="0">
                    <c:v>1.82040998566931E-2</c:v>
                  </c:pt>
                  <c:pt idx="1">
                    <c:v>1.95726922844115E-2</c:v>
                  </c:pt>
                  <c:pt idx="2">
                    <c:v>1.9509384218987499E-2</c:v>
                  </c:pt>
                  <c:pt idx="3">
                    <c:v>2.2084237831984099E-2</c:v>
                  </c:pt>
                </c:numCache>
              </c:numRef>
            </c:plus>
            <c:minus>
              <c:numRef>
                <c:f>'[3]SEL by Gender'!$V$12:$V$15</c:f>
                <c:numCache>
                  <c:formatCode>General</c:formatCode>
                  <c:ptCount val="4"/>
                  <c:pt idx="0">
                    <c:v>1.82040998566931E-2</c:v>
                  </c:pt>
                  <c:pt idx="1">
                    <c:v>1.95726922844115E-2</c:v>
                  </c:pt>
                  <c:pt idx="2">
                    <c:v>1.9509384218987499E-2</c:v>
                  </c:pt>
                  <c:pt idx="3">
                    <c:v>2.2084237831984099E-2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Gender'!$U$3:$U$6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Gender'!$V$3:$V$6</c:f>
              <c:numCache>
                <c:formatCode>General</c:formatCode>
                <c:ptCount val="4"/>
                <c:pt idx="0">
                  <c:v>2.8093876913464531</c:v>
                </c:pt>
                <c:pt idx="1">
                  <c:v>2.7602925243770291</c:v>
                </c:pt>
                <c:pt idx="2">
                  <c:v>2.6927161822748449</c:v>
                </c:pt>
                <c:pt idx="3">
                  <c:v>2.5825287356321831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'[3]SEL by Gender'!$W$2</c:f>
              <c:strCache>
                <c:ptCount val="1"/>
                <c:pt idx="0">
                  <c:v>Male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Gender'!$W$12:$W$15</c:f>
                <c:numCache>
                  <c:formatCode>General</c:formatCode>
                  <c:ptCount val="4"/>
                  <c:pt idx="0">
                    <c:v>1.7665928318216201E-2</c:v>
                  </c:pt>
                  <c:pt idx="1">
                    <c:v>1.9171843836755499E-2</c:v>
                  </c:pt>
                  <c:pt idx="2">
                    <c:v>1.9353763141092099E-2</c:v>
                  </c:pt>
                  <c:pt idx="3">
                    <c:v>2.1359966517103299E-2</c:v>
                  </c:pt>
                </c:numCache>
              </c:numRef>
            </c:plus>
            <c:minus>
              <c:numRef>
                <c:f>'[3]SEL by Gender'!$W$12:$W$15</c:f>
                <c:numCache>
                  <c:formatCode>General</c:formatCode>
                  <c:ptCount val="4"/>
                  <c:pt idx="0">
                    <c:v>1.7665928318216201E-2</c:v>
                  </c:pt>
                  <c:pt idx="1">
                    <c:v>1.9171843836755499E-2</c:v>
                  </c:pt>
                  <c:pt idx="2">
                    <c:v>1.9353763141092099E-2</c:v>
                  </c:pt>
                  <c:pt idx="3">
                    <c:v>2.1359966517103299E-2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Gender'!$U$3:$U$6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Gender'!$W$3:$W$6</c:f>
              <c:numCache>
                <c:formatCode>General</c:formatCode>
                <c:ptCount val="4"/>
                <c:pt idx="0">
                  <c:v>2.6814062959694049</c:v>
                </c:pt>
                <c:pt idx="1">
                  <c:v>2.7158523908524002</c:v>
                </c:pt>
                <c:pt idx="2">
                  <c:v>2.6207803672316401</c:v>
                </c:pt>
                <c:pt idx="3">
                  <c:v>2.5635268817204331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2590040"/>
        <c:axId val="382590432"/>
      </c:lineChart>
      <c:catAx>
        <c:axId val="3825900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2590432"/>
        <c:crosses val="autoZero"/>
        <c:auto val="1"/>
        <c:lblAlgn val="ctr"/>
        <c:lblOffset val="100"/>
        <c:noMultiLvlLbl val="0"/>
      </c:catAx>
      <c:valAx>
        <c:axId val="382590432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2590040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6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Self-Awareness of Self-Concept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'[3]SEL by IEP'!$B$2</c:f>
              <c:strCache>
                <c:ptCount val="1"/>
                <c:pt idx="0">
                  <c:v>non-IEP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IEP'!$B$12:$B$15</c:f>
                <c:numCache>
                  <c:formatCode>General</c:formatCode>
                  <c:ptCount val="4"/>
                  <c:pt idx="0">
                    <c:v>1.1110641489608501E-2</c:v>
                  </c:pt>
                  <c:pt idx="1">
                    <c:v>1.1986344307068599E-2</c:v>
                  </c:pt>
                  <c:pt idx="2">
                    <c:v>1.1964662629430699E-2</c:v>
                  </c:pt>
                  <c:pt idx="3">
                    <c:v>1.31415104362647E-2</c:v>
                  </c:pt>
                </c:numCache>
              </c:numRef>
            </c:plus>
            <c:minus>
              <c:numRef>
                <c:f>'[3]SEL by IEP'!$B$12:$B$15</c:f>
                <c:numCache>
                  <c:formatCode>General</c:formatCode>
                  <c:ptCount val="4"/>
                  <c:pt idx="0">
                    <c:v>1.1110641489608501E-2</c:v>
                  </c:pt>
                  <c:pt idx="1">
                    <c:v>1.1986344307068599E-2</c:v>
                  </c:pt>
                  <c:pt idx="2">
                    <c:v>1.1964662629430699E-2</c:v>
                  </c:pt>
                  <c:pt idx="3">
                    <c:v>1.31415104362647E-2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IEP'!$A$3:$A$6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IEP'!$B$3:$B$6</c:f>
              <c:numCache>
                <c:formatCode>General</c:formatCode>
                <c:ptCount val="4"/>
                <c:pt idx="0">
                  <c:v>2.8250649350649359</c:v>
                </c:pt>
                <c:pt idx="1">
                  <c:v>2.90578395808142</c:v>
                </c:pt>
                <c:pt idx="2">
                  <c:v>2.9782128514056221</c:v>
                </c:pt>
                <c:pt idx="3">
                  <c:v>3.0010901162790651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'[3]SEL by IEP'!$C$2</c:f>
              <c:strCache>
                <c:ptCount val="1"/>
                <c:pt idx="0">
                  <c:v>IEP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IEP'!$C$12:$C$15</c:f>
                <c:numCache>
                  <c:formatCode>General</c:formatCode>
                  <c:ptCount val="4"/>
                  <c:pt idx="0">
                    <c:v>2.9342692350507502E-2</c:v>
                  </c:pt>
                  <c:pt idx="1">
                    <c:v>3.2143308996614398E-2</c:v>
                  </c:pt>
                  <c:pt idx="2">
                    <c:v>3.33232701977541E-2</c:v>
                  </c:pt>
                  <c:pt idx="3">
                    <c:v>4.3256625913456498E-2</c:v>
                  </c:pt>
                </c:numCache>
              </c:numRef>
            </c:plus>
            <c:minus>
              <c:numRef>
                <c:f>'[3]SEL by IEP'!$C$12:$C$15</c:f>
                <c:numCache>
                  <c:formatCode>General</c:formatCode>
                  <c:ptCount val="4"/>
                  <c:pt idx="0">
                    <c:v>2.9342692350507502E-2</c:v>
                  </c:pt>
                  <c:pt idx="1">
                    <c:v>3.2143308996614398E-2</c:v>
                  </c:pt>
                  <c:pt idx="2">
                    <c:v>3.33232701977541E-2</c:v>
                  </c:pt>
                  <c:pt idx="3">
                    <c:v>4.3256625913456498E-2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IEP'!$A$3:$A$6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IEP'!$C$3:$C$6</c:f>
              <c:numCache>
                <c:formatCode>General</c:formatCode>
                <c:ptCount val="4"/>
                <c:pt idx="0">
                  <c:v>2.565519323671495</c:v>
                </c:pt>
                <c:pt idx="1">
                  <c:v>2.66159420289855</c:v>
                </c:pt>
                <c:pt idx="2">
                  <c:v>2.7943925233644751</c:v>
                </c:pt>
                <c:pt idx="3">
                  <c:v>2.8543307086614509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2591216"/>
        <c:axId val="382591608"/>
      </c:lineChart>
      <c:catAx>
        <c:axId val="3825912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2591608"/>
        <c:crosses val="autoZero"/>
        <c:auto val="1"/>
        <c:lblAlgn val="ctr"/>
        <c:lblOffset val="100"/>
        <c:noMultiLvlLbl val="0"/>
      </c:catAx>
      <c:valAx>
        <c:axId val="382591608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2591216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6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Self-Awareness of Emotions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'[3]SEL by IEP'!$G$2</c:f>
              <c:strCache>
                <c:ptCount val="1"/>
                <c:pt idx="0">
                  <c:v>non-IEP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IEP'!$G$12:$G$15</c:f>
                <c:numCache>
                  <c:formatCode>General</c:formatCode>
                  <c:ptCount val="4"/>
                  <c:pt idx="0">
                    <c:v>1.1987811932202601E-2</c:v>
                  </c:pt>
                  <c:pt idx="1">
                    <c:v>1.2933805104252301E-2</c:v>
                  </c:pt>
                  <c:pt idx="2">
                    <c:v>1.29143469841558E-2</c:v>
                  </c:pt>
                  <c:pt idx="3">
                    <c:v>1.42129198479386E-2</c:v>
                  </c:pt>
                </c:numCache>
              </c:numRef>
            </c:plus>
            <c:minus>
              <c:numRef>
                <c:f>'[3]SEL by IEP'!$G$12:$G$15</c:f>
                <c:numCache>
                  <c:formatCode>General</c:formatCode>
                  <c:ptCount val="4"/>
                  <c:pt idx="0">
                    <c:v>1.1987811932202601E-2</c:v>
                  </c:pt>
                  <c:pt idx="1">
                    <c:v>1.2933805104252301E-2</c:v>
                  </c:pt>
                  <c:pt idx="2">
                    <c:v>1.29143469841558E-2</c:v>
                  </c:pt>
                  <c:pt idx="3">
                    <c:v>1.42129198479386E-2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IEP'!$F$3:$F$6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IEP'!$G$3:$G$6</c:f>
              <c:numCache>
                <c:formatCode>General</c:formatCode>
                <c:ptCount val="4"/>
                <c:pt idx="0">
                  <c:v>2.8754145077720179</c:v>
                </c:pt>
                <c:pt idx="1">
                  <c:v>2.9647265782066761</c:v>
                </c:pt>
                <c:pt idx="2">
                  <c:v>2.985738624974946</c:v>
                </c:pt>
                <c:pt idx="3">
                  <c:v>3.0181840252488521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'[3]SEL by IEP'!$H$2</c:f>
              <c:strCache>
                <c:ptCount val="1"/>
                <c:pt idx="0">
                  <c:v>IEP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IEP'!$H$12:$H$15</c:f>
                <c:numCache>
                  <c:formatCode>General</c:formatCode>
                  <c:ptCount val="4"/>
                  <c:pt idx="0">
                    <c:v>3.1643075756291099E-2</c:v>
                  </c:pt>
                  <c:pt idx="1">
                    <c:v>3.47259917314914E-2</c:v>
                  </c:pt>
                  <c:pt idx="2">
                    <c:v>3.60007616351928E-2</c:v>
                  </c:pt>
                  <c:pt idx="3">
                    <c:v>4.6732252549391298E-2</c:v>
                  </c:pt>
                </c:numCache>
              </c:numRef>
            </c:plus>
            <c:minus>
              <c:numRef>
                <c:f>'[3]SEL by IEP'!$H$12:$H$15</c:f>
                <c:numCache>
                  <c:formatCode>General</c:formatCode>
                  <c:ptCount val="4"/>
                  <c:pt idx="0">
                    <c:v>3.1643075756291099E-2</c:v>
                  </c:pt>
                  <c:pt idx="1">
                    <c:v>3.47259917314914E-2</c:v>
                  </c:pt>
                  <c:pt idx="2">
                    <c:v>3.60007616351928E-2</c:v>
                  </c:pt>
                  <c:pt idx="3">
                    <c:v>4.6732252549391298E-2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IEP'!$F$3:$F$6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IEP'!$H$3:$H$6</c:f>
              <c:numCache>
                <c:formatCode>General</c:formatCode>
                <c:ptCount val="4"/>
                <c:pt idx="0">
                  <c:v>2.760048134777362</c:v>
                </c:pt>
                <c:pt idx="1">
                  <c:v>2.7963768115942358</c:v>
                </c:pt>
                <c:pt idx="2">
                  <c:v>2.884112149532704</c:v>
                </c:pt>
                <c:pt idx="3">
                  <c:v>2.924934383202042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3606536"/>
        <c:axId val="383606928"/>
      </c:lineChart>
      <c:catAx>
        <c:axId val="3836065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3606928"/>
        <c:crosses val="autoZero"/>
        <c:auto val="1"/>
        <c:lblAlgn val="ctr"/>
        <c:lblOffset val="100"/>
        <c:noMultiLvlLbl val="0"/>
      </c:catAx>
      <c:valAx>
        <c:axId val="383606928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crossAx val="383606536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6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Self-Management of Emotions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'[3]SEL by IEP'!$L$2</c:f>
              <c:strCache>
                <c:ptCount val="1"/>
                <c:pt idx="0">
                  <c:v>non-IEP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IEP'!$L$12:$L$15</c:f>
                <c:numCache>
                  <c:formatCode>General</c:formatCode>
                  <c:ptCount val="4"/>
                  <c:pt idx="0">
                    <c:v>1.38623436802495E-2</c:v>
                  </c:pt>
                  <c:pt idx="1">
                    <c:v>1.4944004291456699E-2</c:v>
                  </c:pt>
                  <c:pt idx="2">
                    <c:v>1.49440042914566E-2</c:v>
                  </c:pt>
                  <c:pt idx="3">
                    <c:v>1.6426873320521101E-2</c:v>
                  </c:pt>
                </c:numCache>
              </c:numRef>
            </c:plus>
            <c:minus>
              <c:numRef>
                <c:f>'[3]SEL by IEP'!$L$12:$L$15</c:f>
                <c:numCache>
                  <c:formatCode>General</c:formatCode>
                  <c:ptCount val="4"/>
                  <c:pt idx="0">
                    <c:v>1.38623436802495E-2</c:v>
                  </c:pt>
                  <c:pt idx="1">
                    <c:v>1.4944004291456699E-2</c:v>
                  </c:pt>
                  <c:pt idx="2">
                    <c:v>1.49440042914566E-2</c:v>
                  </c:pt>
                  <c:pt idx="3">
                    <c:v>1.6426873320521101E-2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IEP'!$K$3:$K$6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IEP'!$L$3:$L$6</c:f>
              <c:numCache>
                <c:formatCode>General</c:formatCode>
                <c:ptCount val="4"/>
                <c:pt idx="0">
                  <c:v>2.5336272475795298</c:v>
                </c:pt>
                <c:pt idx="1">
                  <c:v>2.5501808318264021</c:v>
                </c:pt>
                <c:pt idx="2">
                  <c:v>2.5851918826602378</c:v>
                </c:pt>
                <c:pt idx="3">
                  <c:v>2.6216921582908479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'[3]SEL by IEP'!$M$2</c:f>
              <c:strCache>
                <c:ptCount val="1"/>
                <c:pt idx="0">
                  <c:v>IEP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IEP'!$M$12:$M$15</c:f>
                <c:numCache>
                  <c:formatCode>General</c:formatCode>
                  <c:ptCount val="4"/>
                  <c:pt idx="0">
                    <c:v>3.6771800496089697E-2</c:v>
                  </c:pt>
                  <c:pt idx="1">
                    <c:v>4.03996170115552E-2</c:v>
                  </c:pt>
                  <c:pt idx="2">
                    <c:v>4.1511740867196702E-2</c:v>
                  </c:pt>
                  <c:pt idx="3">
                    <c:v>5.4011758373687602E-2</c:v>
                  </c:pt>
                </c:numCache>
              </c:numRef>
            </c:plus>
            <c:minus>
              <c:numRef>
                <c:f>'[3]SEL by IEP'!$M$12:$M$15</c:f>
                <c:numCache>
                  <c:formatCode>General</c:formatCode>
                  <c:ptCount val="4"/>
                  <c:pt idx="0">
                    <c:v>3.6771800496089697E-2</c:v>
                  </c:pt>
                  <c:pt idx="1">
                    <c:v>4.03996170115552E-2</c:v>
                  </c:pt>
                  <c:pt idx="2">
                    <c:v>4.1511740867196702E-2</c:v>
                  </c:pt>
                  <c:pt idx="3">
                    <c:v>5.4011758373687602E-2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IEP'!$K$3:$K$6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IEP'!$M$3:$M$6</c:f>
              <c:numCache>
                <c:formatCode>General</c:formatCode>
                <c:ptCount val="4"/>
                <c:pt idx="0">
                  <c:v>2.5343673965936642</c:v>
                </c:pt>
                <c:pt idx="1">
                  <c:v>2.5569016152716628</c:v>
                </c:pt>
                <c:pt idx="2">
                  <c:v>2.5887596899224752</c:v>
                </c:pt>
                <c:pt idx="3">
                  <c:v>2.576771653543346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3607712"/>
        <c:axId val="383608104"/>
      </c:lineChart>
      <c:catAx>
        <c:axId val="383607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3608104"/>
        <c:crosses val="autoZero"/>
        <c:auto val="1"/>
        <c:lblAlgn val="ctr"/>
        <c:lblOffset val="100"/>
        <c:noMultiLvlLbl val="0"/>
      </c:catAx>
      <c:valAx>
        <c:axId val="383608104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3607712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6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Self-Management of Goals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'[3]SEL by IEP'!$Q$2</c:f>
              <c:strCache>
                <c:ptCount val="1"/>
                <c:pt idx="0">
                  <c:v>non-IEP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IEP'!$Q$12:$Q$15</c:f>
                <c:numCache>
                  <c:formatCode>General</c:formatCode>
                  <c:ptCount val="4"/>
                  <c:pt idx="0">
                    <c:v>1.34560867847836E-2</c:v>
                  </c:pt>
                  <c:pt idx="1">
                    <c:v>1.44941541814639E-2</c:v>
                  </c:pt>
                  <c:pt idx="2">
                    <c:v>1.4502893497411099E-2</c:v>
                  </c:pt>
                  <c:pt idx="3">
                    <c:v>1.59429933572523E-2</c:v>
                  </c:pt>
                </c:numCache>
              </c:numRef>
            </c:plus>
            <c:minus>
              <c:numRef>
                <c:f>'[3]SEL by IEP'!$Q$12:$Q$15</c:f>
                <c:numCache>
                  <c:formatCode>General</c:formatCode>
                  <c:ptCount val="4"/>
                  <c:pt idx="0">
                    <c:v>1.34560867847836E-2</c:v>
                  </c:pt>
                  <c:pt idx="1">
                    <c:v>1.44941541814639E-2</c:v>
                  </c:pt>
                  <c:pt idx="2">
                    <c:v>1.4502893497411099E-2</c:v>
                  </c:pt>
                  <c:pt idx="3">
                    <c:v>1.59429933572523E-2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IEP'!$P$3:$P$6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IEP'!$Q$3:$Q$6</c:f>
              <c:numCache>
                <c:formatCode>General</c:formatCode>
                <c:ptCount val="4"/>
                <c:pt idx="0">
                  <c:v>2.7540671512634129</c:v>
                </c:pt>
                <c:pt idx="1">
                  <c:v>2.78679718875502</c:v>
                </c:pt>
                <c:pt idx="2">
                  <c:v>2.7931242460796142</c:v>
                </c:pt>
                <c:pt idx="3">
                  <c:v>2.8149902818270212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'[3]SEL by IEP'!$R$2</c:f>
              <c:strCache>
                <c:ptCount val="1"/>
                <c:pt idx="0">
                  <c:v>IEP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IEP'!$R$12:$R$15</c:f>
                <c:numCache>
                  <c:formatCode>General</c:formatCode>
                  <c:ptCount val="4"/>
                  <c:pt idx="0">
                    <c:v>3.5999999999999997E-2</c:v>
                  </c:pt>
                  <c:pt idx="1">
                    <c:v>3.9E-2</c:v>
                  </c:pt>
                  <c:pt idx="2">
                    <c:v>0.04</c:v>
                  </c:pt>
                  <c:pt idx="3">
                    <c:v>5.1999999999999998E-2</c:v>
                  </c:pt>
                </c:numCache>
              </c:numRef>
            </c:plus>
            <c:minus>
              <c:numRef>
                <c:f>'[3]SEL by IEP'!$R$12:$R$15</c:f>
                <c:numCache>
                  <c:formatCode>General</c:formatCode>
                  <c:ptCount val="4"/>
                  <c:pt idx="0">
                    <c:v>3.5999999999999997E-2</c:v>
                  </c:pt>
                  <c:pt idx="1">
                    <c:v>3.9E-2</c:v>
                  </c:pt>
                  <c:pt idx="2">
                    <c:v>0.04</c:v>
                  </c:pt>
                  <c:pt idx="3">
                    <c:v>5.1999999999999998E-2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IEP'!$P$3:$P$6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IEP'!$R$3:$R$6</c:f>
              <c:numCache>
                <c:formatCode>General</c:formatCode>
                <c:ptCount val="4"/>
                <c:pt idx="0">
                  <c:v>2.5958485958485991</c:v>
                </c:pt>
                <c:pt idx="1">
                  <c:v>2.6582232011747529</c:v>
                </c:pt>
                <c:pt idx="2">
                  <c:v>2.7236434108527061</c:v>
                </c:pt>
                <c:pt idx="3">
                  <c:v>2.7139107611548519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3608888"/>
        <c:axId val="383609280"/>
      </c:lineChart>
      <c:catAx>
        <c:axId val="383608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3609280"/>
        <c:crosses val="autoZero"/>
        <c:auto val="1"/>
        <c:lblAlgn val="ctr"/>
        <c:lblOffset val="100"/>
        <c:noMultiLvlLbl val="0"/>
      </c:catAx>
      <c:valAx>
        <c:axId val="383609280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out"/>
        <c:minorTickMark val="none"/>
        <c:tickLblPos val="nextTo"/>
        <c:crossAx val="383608888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6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 dirty="0"/>
              <a:t>Self-Management of School Work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'[3]SEL by IEP'!$V$2</c:f>
              <c:strCache>
                <c:ptCount val="1"/>
                <c:pt idx="0">
                  <c:v>non-IEP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IEP'!$V$12:$V$15</c:f>
                <c:numCache>
                  <c:formatCode>General</c:formatCode>
                  <c:ptCount val="4"/>
                  <c:pt idx="0">
                    <c:v>1.3462587704212299E-2</c:v>
                  </c:pt>
                  <c:pt idx="1">
                    <c:v>1.45136665108584E-2</c:v>
                  </c:pt>
                  <c:pt idx="2">
                    <c:v>1.45136665108584E-2</c:v>
                  </c:pt>
                  <c:pt idx="3">
                    <c:v>1.5949024834982201E-2</c:v>
                  </c:pt>
                </c:numCache>
              </c:numRef>
            </c:plus>
            <c:minus>
              <c:numRef>
                <c:f>'[3]SEL by IEP'!$V$12:$V$15</c:f>
                <c:numCache>
                  <c:formatCode>General</c:formatCode>
                  <c:ptCount val="4"/>
                  <c:pt idx="0">
                    <c:v>1.3462587704212299E-2</c:v>
                  </c:pt>
                  <c:pt idx="1">
                    <c:v>1.45136665108584E-2</c:v>
                  </c:pt>
                  <c:pt idx="2">
                    <c:v>1.45136665108584E-2</c:v>
                  </c:pt>
                  <c:pt idx="3">
                    <c:v>1.5949024834982201E-2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IEP'!$U$3:$U$6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IEP'!$V$3:$V$6</c:f>
              <c:numCache>
                <c:formatCode>General</c:formatCode>
                <c:ptCount val="4"/>
                <c:pt idx="0">
                  <c:v>2.7731966787753022</c:v>
                </c:pt>
                <c:pt idx="1">
                  <c:v>2.7652995577000441</c:v>
                </c:pt>
                <c:pt idx="2">
                  <c:v>2.6673200643345418</c:v>
                </c:pt>
                <c:pt idx="3">
                  <c:v>2.5779800922553999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'[3]SEL by IEP'!$W$2</c:f>
              <c:strCache>
                <c:ptCount val="1"/>
                <c:pt idx="0">
                  <c:v>IEP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IEP'!$W$12:$W$15</c:f>
                <c:numCache>
                  <c:formatCode>General</c:formatCode>
                  <c:ptCount val="4"/>
                  <c:pt idx="0">
                    <c:v>3.5767458292342402E-2</c:v>
                  </c:pt>
                  <c:pt idx="1">
                    <c:v>3.9224414924789001E-2</c:v>
                  </c:pt>
                  <c:pt idx="2">
                    <c:v>4.0304187724342203E-2</c:v>
                  </c:pt>
                  <c:pt idx="3">
                    <c:v>5.2440586767469002E-2</c:v>
                  </c:pt>
                </c:numCache>
              </c:numRef>
            </c:plus>
            <c:minus>
              <c:numRef>
                <c:f>'[3]SEL by IEP'!$W$12:$W$15</c:f>
                <c:numCache>
                  <c:formatCode>General</c:formatCode>
                  <c:ptCount val="4"/>
                  <c:pt idx="0">
                    <c:v>3.5767458292342402E-2</c:v>
                  </c:pt>
                  <c:pt idx="1">
                    <c:v>3.9224414924789001E-2</c:v>
                  </c:pt>
                  <c:pt idx="2">
                    <c:v>4.0304187724342203E-2</c:v>
                  </c:pt>
                  <c:pt idx="3">
                    <c:v>5.2440586767469002E-2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IEP'!$U$3:$U$6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IEP'!$W$3:$W$6</c:f>
              <c:numCache>
                <c:formatCode>General</c:formatCode>
                <c:ptCount val="4"/>
                <c:pt idx="0">
                  <c:v>2.5339999999999998</c:v>
                </c:pt>
                <c:pt idx="1">
                  <c:v>2.5350000000000001</c:v>
                </c:pt>
                <c:pt idx="2">
                  <c:v>2.573</c:v>
                </c:pt>
                <c:pt idx="3">
                  <c:v>2.516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3610456"/>
        <c:axId val="383610848"/>
      </c:lineChart>
      <c:catAx>
        <c:axId val="3836104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3610848"/>
        <c:crosses val="autoZero"/>
        <c:auto val="1"/>
        <c:lblAlgn val="ctr"/>
        <c:lblOffset val="100"/>
        <c:noMultiLvlLbl val="0"/>
      </c:catAx>
      <c:valAx>
        <c:axId val="383610848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3610456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6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Social Awareness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'[3]SEL by IEP'!$AA$2</c:f>
              <c:strCache>
                <c:ptCount val="1"/>
                <c:pt idx="0">
                  <c:v>non-IEP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IEP'!$AA$12:$AA$15</c:f>
                <c:numCache>
                  <c:formatCode>General</c:formatCode>
                  <c:ptCount val="4"/>
                  <c:pt idx="0">
                    <c:v>1.0807726211107E-2</c:v>
                  </c:pt>
                  <c:pt idx="1">
                    <c:v>1.16535688080122E-2</c:v>
                  </c:pt>
                  <c:pt idx="2">
                    <c:v>1.1646554923050599E-2</c:v>
                  </c:pt>
                  <c:pt idx="3">
                    <c:v>1.28137934800505E-2</c:v>
                  </c:pt>
                </c:numCache>
              </c:numRef>
            </c:plus>
            <c:minus>
              <c:numRef>
                <c:f>'[3]SEL by IEP'!$AA$12:$AA$15</c:f>
                <c:numCache>
                  <c:formatCode>General</c:formatCode>
                  <c:ptCount val="4"/>
                  <c:pt idx="0">
                    <c:v>1.0807726211107E-2</c:v>
                  </c:pt>
                  <c:pt idx="1">
                    <c:v>1.16535688080122E-2</c:v>
                  </c:pt>
                  <c:pt idx="2">
                    <c:v>1.1646554923050599E-2</c:v>
                  </c:pt>
                  <c:pt idx="3">
                    <c:v>1.28137934800505E-2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IEP'!$Z$3:$Z$6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IEP'!$AA$3:$AA$6</c:f>
              <c:numCache>
                <c:formatCode>General</c:formatCode>
                <c:ptCount val="4"/>
                <c:pt idx="0">
                  <c:v>2.9450259067357512</c:v>
                </c:pt>
                <c:pt idx="1">
                  <c:v>3.0127409638554279</c:v>
                </c:pt>
                <c:pt idx="2">
                  <c:v>3.0239370236662642</c:v>
                </c:pt>
                <c:pt idx="3">
                  <c:v>3.0529011896090639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'[3]SEL by IEP'!$AB$2</c:f>
              <c:strCache>
                <c:ptCount val="1"/>
                <c:pt idx="0">
                  <c:v>IEP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IEP'!$AB$12:$AB$15</c:f>
                <c:numCache>
                  <c:formatCode>General</c:formatCode>
                  <c:ptCount val="4"/>
                  <c:pt idx="0">
                    <c:v>2.86316674965265E-2</c:v>
                  </c:pt>
                  <c:pt idx="1">
                    <c:v>3.1513748170962398E-2</c:v>
                  </c:pt>
                  <c:pt idx="2">
                    <c:v>3.2306217545909503E-2</c:v>
                  </c:pt>
                  <c:pt idx="3">
                    <c:v>4.2131908111218502E-2</c:v>
                  </c:pt>
                </c:numCache>
              </c:numRef>
            </c:plus>
            <c:minus>
              <c:numRef>
                <c:f>'[3]SEL by IEP'!$AB$12:$AB$15</c:f>
                <c:numCache>
                  <c:formatCode>General</c:formatCode>
                  <c:ptCount val="4"/>
                  <c:pt idx="0">
                    <c:v>2.86316674965265E-2</c:v>
                  </c:pt>
                  <c:pt idx="1">
                    <c:v>3.1513748170962398E-2</c:v>
                  </c:pt>
                  <c:pt idx="2">
                    <c:v>3.2306217545909503E-2</c:v>
                  </c:pt>
                  <c:pt idx="3">
                    <c:v>4.2131908111218502E-2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IEP'!$Z$3:$Z$6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IEP'!$AB$3:$AB$6</c:f>
              <c:numCache>
                <c:formatCode>General</c:formatCode>
                <c:ptCount val="4"/>
                <c:pt idx="0">
                  <c:v>2.802303030303027</c:v>
                </c:pt>
                <c:pt idx="1">
                  <c:v>2.870484581497772</c:v>
                </c:pt>
                <c:pt idx="2">
                  <c:v>2.9219907407407479</c:v>
                </c:pt>
                <c:pt idx="3">
                  <c:v>2.909448818897955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3611632"/>
        <c:axId val="383612024"/>
      </c:lineChart>
      <c:catAx>
        <c:axId val="3836116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3612024"/>
        <c:crosses val="autoZero"/>
        <c:auto val="1"/>
        <c:lblAlgn val="ctr"/>
        <c:lblOffset val="100"/>
        <c:noMultiLvlLbl val="0"/>
      </c:catAx>
      <c:valAx>
        <c:axId val="383612024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crossAx val="383611632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6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Relationship Skills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'[3]SEL by IEP'!$AF$2</c:f>
              <c:strCache>
                <c:ptCount val="1"/>
                <c:pt idx="0">
                  <c:v>non-IEP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IEP'!$AF$12:$AF$15</c:f>
                <c:numCache>
                  <c:formatCode>General</c:formatCode>
                  <c:ptCount val="4"/>
                  <c:pt idx="0">
                    <c:v>1.2099982397173499E-2</c:v>
                  </c:pt>
                  <c:pt idx="1">
                    <c:v>1.3048061354991401E-2</c:v>
                  </c:pt>
                  <c:pt idx="2">
                    <c:v>1.3063829410720601E-2</c:v>
                  </c:pt>
                  <c:pt idx="3">
                    <c:v>1.43489302964639E-2</c:v>
                  </c:pt>
                </c:numCache>
              </c:numRef>
            </c:plus>
            <c:minus>
              <c:numRef>
                <c:f>'[3]SEL by IEP'!$AF$12:$AF$15</c:f>
                <c:numCache>
                  <c:formatCode>General</c:formatCode>
                  <c:ptCount val="4"/>
                  <c:pt idx="0">
                    <c:v>1.2099982397173499E-2</c:v>
                  </c:pt>
                  <c:pt idx="1">
                    <c:v>1.3048061354991401E-2</c:v>
                  </c:pt>
                  <c:pt idx="2">
                    <c:v>1.3063829410720601E-2</c:v>
                  </c:pt>
                  <c:pt idx="3">
                    <c:v>1.43489302964639E-2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IEP'!$AE$3:$AE$6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IEP'!$AF$3:$AF$6</c:f>
              <c:numCache>
                <c:formatCode>General</c:formatCode>
                <c:ptCount val="4"/>
                <c:pt idx="0">
                  <c:v>2.8752852697095479</c:v>
                </c:pt>
                <c:pt idx="1">
                  <c:v>2.865701648572577</c:v>
                </c:pt>
                <c:pt idx="2">
                  <c:v>2.803335348649735</c:v>
                </c:pt>
                <c:pt idx="3">
                  <c:v>2.901908582543133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'[3]SEL by IEP'!$AG$2</c:f>
              <c:strCache>
                <c:ptCount val="1"/>
                <c:pt idx="0">
                  <c:v>IEP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IEP'!$AG$12:$AG$15</c:f>
                <c:numCache>
                  <c:formatCode>General</c:formatCode>
                  <c:ptCount val="4"/>
                  <c:pt idx="0">
                    <c:v>3.2274060431469999E-2</c:v>
                  </c:pt>
                  <c:pt idx="1">
                    <c:v>3.5341423130878E-2</c:v>
                  </c:pt>
                  <c:pt idx="2">
                    <c:v>3.6403945169720398E-2</c:v>
                  </c:pt>
                  <c:pt idx="3">
                    <c:v>4.7145081714655902E-2</c:v>
                  </c:pt>
                </c:numCache>
              </c:numRef>
            </c:plus>
            <c:minus>
              <c:numRef>
                <c:f>'[3]SEL by IEP'!$AG$12:$AG$15</c:f>
                <c:numCache>
                  <c:formatCode>General</c:formatCode>
                  <c:ptCount val="4"/>
                  <c:pt idx="0">
                    <c:v>3.2274060431469999E-2</c:v>
                  </c:pt>
                  <c:pt idx="1">
                    <c:v>3.5341423130878E-2</c:v>
                  </c:pt>
                  <c:pt idx="2">
                    <c:v>3.6403945169720398E-2</c:v>
                  </c:pt>
                  <c:pt idx="3">
                    <c:v>4.7145081714655902E-2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IEP'!$AE$3:$AE$6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IEP'!$AG$3:$AG$6</c:f>
              <c:numCache>
                <c:formatCode>General</c:formatCode>
                <c:ptCount val="4"/>
                <c:pt idx="0">
                  <c:v>2.7689421894219151</c:v>
                </c:pt>
                <c:pt idx="1">
                  <c:v>2.80774336283184</c:v>
                </c:pt>
                <c:pt idx="2">
                  <c:v>2.7794992175273552</c:v>
                </c:pt>
                <c:pt idx="3">
                  <c:v>2.7464566929132408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3612808"/>
        <c:axId val="383613200"/>
      </c:lineChart>
      <c:catAx>
        <c:axId val="383612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3613200"/>
        <c:crosses val="autoZero"/>
        <c:auto val="1"/>
        <c:lblAlgn val="ctr"/>
        <c:lblOffset val="100"/>
        <c:noMultiLvlLbl val="0"/>
      </c:catAx>
      <c:valAx>
        <c:axId val="383613200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3612808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6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Responsible Decision-Making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'[3]SEL by IEP'!$AK$2</c:f>
              <c:strCache>
                <c:ptCount val="1"/>
                <c:pt idx="0">
                  <c:v>non-IEP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IEP'!$AK$12:$AK$15</c:f>
                <c:numCache>
                  <c:formatCode>General</c:formatCode>
                  <c:ptCount val="4"/>
                  <c:pt idx="0">
                    <c:v>1.2260771409187099E-2</c:v>
                  </c:pt>
                  <c:pt idx="1">
                    <c:v>1.32077264716325E-2</c:v>
                  </c:pt>
                  <c:pt idx="2">
                    <c:v>1.3227686776917699E-2</c:v>
                  </c:pt>
                  <c:pt idx="3">
                    <c:v>1.45245137465359E-2</c:v>
                  </c:pt>
                </c:numCache>
              </c:numRef>
            </c:plus>
            <c:minus>
              <c:numRef>
                <c:f>'[3]SEL by IEP'!$AK$12:$AK$15</c:f>
                <c:numCache>
                  <c:formatCode>General</c:formatCode>
                  <c:ptCount val="4"/>
                  <c:pt idx="0">
                    <c:v>1.2260771409187099E-2</c:v>
                  </c:pt>
                  <c:pt idx="1">
                    <c:v>1.32077264716325E-2</c:v>
                  </c:pt>
                  <c:pt idx="2">
                    <c:v>1.3227686776917699E-2</c:v>
                  </c:pt>
                  <c:pt idx="3">
                    <c:v>1.45245137465359E-2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IEP'!$AJ$3:$AJ$6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IEP'!$AK$3:$AK$6</c:f>
              <c:numCache>
                <c:formatCode>General</c:formatCode>
                <c:ptCount val="4"/>
                <c:pt idx="0">
                  <c:v>2.9137993762993801</c:v>
                </c:pt>
                <c:pt idx="1">
                  <c:v>2.9626759147567339</c:v>
                </c:pt>
                <c:pt idx="2">
                  <c:v>2.9688142770719899</c:v>
                </c:pt>
                <c:pt idx="3">
                  <c:v>3.0736445416970279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'[3]SEL by IEP'!$AL$2</c:f>
              <c:strCache>
                <c:ptCount val="1"/>
                <c:pt idx="0">
                  <c:v>IEP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IEP'!$AL$12:$AL$15</c:f>
                <c:numCache>
                  <c:formatCode>General</c:formatCode>
                  <c:ptCount val="4"/>
                  <c:pt idx="0">
                    <c:v>3.3000000000000002E-2</c:v>
                  </c:pt>
                  <c:pt idx="1">
                    <c:v>3.5999999999999997E-2</c:v>
                  </c:pt>
                  <c:pt idx="2">
                    <c:v>3.6999999999999998E-2</c:v>
                  </c:pt>
                  <c:pt idx="3">
                    <c:v>4.8000000000000001E-2</c:v>
                  </c:pt>
                </c:numCache>
              </c:numRef>
            </c:plus>
            <c:minus>
              <c:numRef>
                <c:f>'[3]SEL by IEP'!$AL$12:$AL$15</c:f>
                <c:numCache>
                  <c:formatCode>General</c:formatCode>
                  <c:ptCount val="4"/>
                  <c:pt idx="0">
                    <c:v>3.3000000000000002E-2</c:v>
                  </c:pt>
                  <c:pt idx="1">
                    <c:v>3.5999999999999997E-2</c:v>
                  </c:pt>
                  <c:pt idx="2">
                    <c:v>3.6999999999999998E-2</c:v>
                  </c:pt>
                  <c:pt idx="3">
                    <c:v>4.8000000000000001E-2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IEP'!$AJ$3:$AJ$6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IEP'!$AL$3:$AL$6</c:f>
              <c:numCache>
                <c:formatCode>General</c:formatCode>
                <c:ptCount val="4"/>
                <c:pt idx="0">
                  <c:v>2.7714374225526579</c:v>
                </c:pt>
                <c:pt idx="1">
                  <c:v>2.8160766961652102</c:v>
                </c:pt>
                <c:pt idx="2">
                  <c:v>2.8694704049844248</c:v>
                </c:pt>
                <c:pt idx="3">
                  <c:v>2.921259842519361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3991184"/>
        <c:axId val="383991576"/>
      </c:lineChart>
      <c:catAx>
        <c:axId val="383991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3991576"/>
        <c:crosses val="autoZero"/>
        <c:auto val="1"/>
        <c:lblAlgn val="ctr"/>
        <c:lblOffset val="100"/>
        <c:noMultiLvlLbl val="0"/>
      </c:catAx>
      <c:valAx>
        <c:axId val="383991576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out"/>
        <c:minorTickMark val="none"/>
        <c:tickLblPos val="nextTo"/>
        <c:crossAx val="383991184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6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Self-Awareness of Self-Concept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'[2]SEL by FRL'!$B$2</c:f>
              <c:strCache>
                <c:ptCount val="1"/>
                <c:pt idx="0">
                  <c:v>non-FRL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'[2]SEL by FRL'!$B$12:$B$15</c:f>
                <c:numCache>
                  <c:formatCode>General</c:formatCode>
                  <c:ptCount val="4"/>
                  <c:pt idx="0">
                    <c:v>1.5337419684867E-2</c:v>
                  </c:pt>
                  <c:pt idx="1">
                    <c:v>1.6578585579578E-2</c:v>
                  </c:pt>
                  <c:pt idx="2">
                    <c:v>1.5202943852688E-2</c:v>
                  </c:pt>
                  <c:pt idx="3">
                    <c:v>1.55776262719402E-2</c:v>
                  </c:pt>
                </c:numCache>
              </c:numRef>
            </c:plus>
            <c:minus>
              <c:numRef>
                <c:f>'[2]SEL by FRL'!$B$12:$B$15</c:f>
                <c:numCache>
                  <c:formatCode>General</c:formatCode>
                  <c:ptCount val="4"/>
                  <c:pt idx="0">
                    <c:v>1.5337419684867E-2</c:v>
                  </c:pt>
                  <c:pt idx="1">
                    <c:v>1.6578585579578E-2</c:v>
                  </c:pt>
                  <c:pt idx="2">
                    <c:v>1.5202943852688E-2</c:v>
                  </c:pt>
                  <c:pt idx="3">
                    <c:v>1.55776262719402E-2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'[2]SEL by FRL'!$A$3:$A$6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'[2]SEL by FRL'!$B$3:$B$6</c:f>
              <c:numCache>
                <c:formatCode>General</c:formatCode>
                <c:ptCount val="4"/>
                <c:pt idx="0">
                  <c:v>2.8796479104968729</c:v>
                </c:pt>
                <c:pt idx="1">
                  <c:v>2.9386774317570179</c:v>
                </c:pt>
                <c:pt idx="2">
                  <c:v>3.0217426446815399</c:v>
                </c:pt>
                <c:pt idx="3">
                  <c:v>3.0164630006788808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'[2]SEL by FRL'!$C$2</c:f>
              <c:strCache>
                <c:ptCount val="1"/>
                <c:pt idx="0">
                  <c:v>FRL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'[2]SEL by FRL'!$C$12:$C$15</c:f>
                <c:numCache>
                  <c:formatCode>General</c:formatCode>
                  <c:ptCount val="4"/>
                  <c:pt idx="0">
                    <c:v>1.41627896163389E-2</c:v>
                  </c:pt>
                  <c:pt idx="1">
                    <c:v>1.5307227884556599E-2</c:v>
                  </c:pt>
                  <c:pt idx="2">
                    <c:v>1.6812923499837901E-2</c:v>
                  </c:pt>
                  <c:pt idx="3">
                    <c:v>2.13864234986622E-2</c:v>
                  </c:pt>
                </c:numCache>
              </c:numRef>
            </c:plus>
            <c:minus>
              <c:numRef>
                <c:f>'[2]SEL by FRL'!$C$12:$C$15</c:f>
                <c:numCache>
                  <c:formatCode>General</c:formatCode>
                  <c:ptCount val="4"/>
                  <c:pt idx="0">
                    <c:v>1.41627896163389E-2</c:v>
                  </c:pt>
                  <c:pt idx="1">
                    <c:v>1.5307227884556599E-2</c:v>
                  </c:pt>
                  <c:pt idx="2">
                    <c:v>1.6812923499837901E-2</c:v>
                  </c:pt>
                  <c:pt idx="3">
                    <c:v>2.13864234986622E-2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'[2]SEL by FRL'!$A$3:$A$6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'[2]SEL by FRL'!$C$3:$C$6</c:f>
              <c:numCache>
                <c:formatCode>General</c:formatCode>
                <c:ptCount val="4"/>
                <c:pt idx="0">
                  <c:v>2.718223905723907</c:v>
                </c:pt>
                <c:pt idx="1">
                  <c:v>2.8225172074729601</c:v>
                </c:pt>
                <c:pt idx="2">
                  <c:v>2.8783115856069572</c:v>
                </c:pt>
                <c:pt idx="3">
                  <c:v>2.9363403710812599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3992752"/>
        <c:axId val="383993144"/>
      </c:lineChart>
      <c:catAx>
        <c:axId val="3839927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3993144"/>
        <c:crosses val="autoZero"/>
        <c:auto val="1"/>
        <c:lblAlgn val="ctr"/>
        <c:lblOffset val="100"/>
        <c:noMultiLvlLbl val="0"/>
      </c:catAx>
      <c:valAx>
        <c:axId val="383993144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3992752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Teacher</a:t>
            </a:r>
            <a:r>
              <a:rPr lang="en-US" sz="1200" baseline="0"/>
              <a:t> Support</a:t>
            </a:r>
            <a:endParaRPr lang="en-US" sz="1200"/>
          </a:p>
        </c:rich>
      </c:tx>
      <c:layout>
        <c:manualLayout>
          <c:xMode val="edge"/>
          <c:yMode val="edge"/>
          <c:x val="0.35203080120005625"/>
          <c:y val="1.328427426440684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'Climate by Race by Grade'!$H$5</c:f>
              <c:strCache>
                <c:ptCount val="1"/>
                <c:pt idx="0">
                  <c:v>Asian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'Climate by Race by Grade'!$I$4:$L$4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'Climate by Race by Grade'!$I$5:$L$5</c:f>
              <c:numCache>
                <c:formatCode>0.00</c:formatCode>
                <c:ptCount val="4"/>
                <c:pt idx="0">
                  <c:v>2.9568840579710152</c:v>
                </c:pt>
                <c:pt idx="1">
                  <c:v>2.8415584415584418</c:v>
                </c:pt>
                <c:pt idx="2">
                  <c:v>2.6929687499999999</c:v>
                </c:pt>
                <c:pt idx="3">
                  <c:v>2.571951219512195</c:v>
                </c:pt>
              </c:numCache>
            </c:numRef>
          </c:val>
          <c:smooth val="0"/>
          <c:extLst/>
        </c:ser>
        <c:ser>
          <c:idx val="1"/>
          <c:order val="1"/>
          <c:tx>
            <c:strRef>
              <c:f>'Climate by Race by Grade'!$H$6</c:f>
              <c:strCache>
                <c:ptCount val="1"/>
                <c:pt idx="0">
                  <c:v>Black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'Climate by Race by Grade'!$I$4:$L$4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'Climate by Race by Grade'!$I$6:$L$6</c:f>
              <c:numCache>
                <c:formatCode>0.00</c:formatCode>
                <c:ptCount val="4"/>
                <c:pt idx="0">
                  <c:v>2.8339285714285731</c:v>
                </c:pt>
                <c:pt idx="1">
                  <c:v>2.6906976744186051</c:v>
                </c:pt>
                <c:pt idx="2">
                  <c:v>2.3804878048780491</c:v>
                </c:pt>
                <c:pt idx="3">
                  <c:v>2.436842105263155</c:v>
                </c:pt>
              </c:numCache>
            </c:numRef>
          </c:val>
          <c:smooth val="0"/>
          <c:extLst/>
        </c:ser>
        <c:ser>
          <c:idx val="2"/>
          <c:order val="2"/>
          <c:tx>
            <c:strRef>
              <c:f>'Climate by Race by Grade'!$H$7</c:f>
              <c:strCache>
                <c:ptCount val="1"/>
                <c:pt idx="0">
                  <c:v>Caucasian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'Climate by Race by Grade'!$I$4:$L$4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'Climate by Race by Grade'!$I$7:$L$7</c:f>
              <c:numCache>
                <c:formatCode>0.00</c:formatCode>
                <c:ptCount val="4"/>
                <c:pt idx="0">
                  <c:v>2.7899964272954629</c:v>
                </c:pt>
                <c:pt idx="1">
                  <c:v>2.6729612034837671</c:v>
                </c:pt>
                <c:pt idx="2">
                  <c:v>2.364263011521655</c:v>
                </c:pt>
                <c:pt idx="3">
                  <c:v>2.3101891252955098</c:v>
                </c:pt>
              </c:numCache>
            </c:numRef>
          </c:val>
          <c:smooth val="0"/>
          <c:extLst/>
        </c:ser>
        <c:ser>
          <c:idx val="3"/>
          <c:order val="3"/>
          <c:tx>
            <c:strRef>
              <c:f>'Climate by Race by Grade'!$H$8</c:f>
              <c:strCache>
                <c:ptCount val="1"/>
                <c:pt idx="0">
                  <c:v>Hispanic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'Climate by Race by Grade'!$I$4:$L$4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'Climate by Race by Grade'!$I$8:$L$8</c:f>
              <c:numCache>
                <c:formatCode>0.00</c:formatCode>
                <c:ptCount val="4"/>
                <c:pt idx="0">
                  <c:v>2.886565201052234</c:v>
                </c:pt>
                <c:pt idx="1">
                  <c:v>2.7673602080624251</c:v>
                </c:pt>
                <c:pt idx="2">
                  <c:v>2.5622178819444481</c:v>
                </c:pt>
                <c:pt idx="3">
                  <c:v>2.5018719806763281</c:v>
                </c:pt>
              </c:numCache>
            </c:numRef>
          </c:val>
          <c:smooth val="0"/>
          <c:extLst/>
        </c:ser>
        <c:ser>
          <c:idx val="4"/>
          <c:order val="4"/>
          <c:tx>
            <c:strRef>
              <c:f>'Climate by Race by Grade'!$H$9</c:f>
              <c:strCache>
                <c:ptCount val="1"/>
                <c:pt idx="0">
                  <c:v>Native AK/American Indian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'Climate by Race by Grade'!$I$4:$L$4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'Climate by Race by Grade'!$I$9:$L$9</c:f>
              <c:numCache>
                <c:formatCode>0.00</c:formatCode>
                <c:ptCount val="4"/>
                <c:pt idx="0">
                  <c:v>2.906451612903223</c:v>
                </c:pt>
                <c:pt idx="1">
                  <c:v>2.7384615384615381</c:v>
                </c:pt>
                <c:pt idx="2">
                  <c:v>2.3037037037037038</c:v>
                </c:pt>
                <c:pt idx="3">
                  <c:v>2.5238095238095242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'Climate by Race by Grade'!$H$10</c:f>
              <c:strCache>
                <c:ptCount val="1"/>
                <c:pt idx="0">
                  <c:v>Multi Racial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'Climate by Race by Grade'!$I$4:$L$4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'Climate by Race by Grade'!$I$10:$L$10</c:f>
              <c:numCache>
                <c:formatCode>0.00</c:formatCode>
                <c:ptCount val="4"/>
                <c:pt idx="0">
                  <c:v>2.7901898734177228</c:v>
                </c:pt>
                <c:pt idx="1">
                  <c:v>2.604166666666667</c:v>
                </c:pt>
                <c:pt idx="2">
                  <c:v>2.5342857142857151</c:v>
                </c:pt>
                <c:pt idx="3">
                  <c:v>2.3864705882352939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'Climate by Race by Grade'!$H$11</c:f>
              <c:strCache>
                <c:ptCount val="1"/>
                <c:pt idx="0">
                  <c:v>Pacific Islander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'Climate by Race by Grade'!$I$4:$L$4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'Climate by Race by Grade'!$I$11:$L$11</c:f>
              <c:numCache>
                <c:formatCode>0.00</c:formatCode>
                <c:ptCount val="4"/>
                <c:pt idx="0">
                  <c:v>3.0020000000000011</c:v>
                </c:pt>
                <c:pt idx="1">
                  <c:v>2.8</c:v>
                </c:pt>
                <c:pt idx="2">
                  <c:v>2.6</c:v>
                </c:pt>
                <c:pt idx="3">
                  <c:v>2.5791666666666671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7761768"/>
        <c:axId val="217520664"/>
      </c:lineChart>
      <c:catAx>
        <c:axId val="3077617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r>
                  <a:rPr lang="en-US" sz="900">
                    <a:latin typeface="Century Gothic" panose="020B0502020202020204" pitchFamily="34" charset="0"/>
                  </a:rPr>
                  <a:t>Grade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217520664"/>
        <c:crosses val="autoZero"/>
        <c:auto val="1"/>
        <c:lblAlgn val="ctr"/>
        <c:lblOffset val="100"/>
        <c:noMultiLvlLbl val="0"/>
      </c:catAx>
      <c:valAx>
        <c:axId val="217520664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Mean Construct Score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07761768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7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Self-Awareness of Emotions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'[2]SEL by FRL'!$G$2</c:f>
              <c:strCache>
                <c:ptCount val="1"/>
                <c:pt idx="0">
                  <c:v>non-FRL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'[2]SEL by FRL'!$G$12:$G$15</c:f>
                <c:numCache>
                  <c:formatCode>General</c:formatCode>
                  <c:ptCount val="4"/>
                  <c:pt idx="0">
                    <c:v>1.6486777418915102E-2</c:v>
                  </c:pt>
                  <c:pt idx="1">
                    <c:v>1.7825290852686099E-2</c:v>
                  </c:pt>
                  <c:pt idx="2">
                    <c:v>1.6366522148978001E-2</c:v>
                  </c:pt>
                  <c:pt idx="3">
                    <c:v>1.6803699455424599E-2</c:v>
                  </c:pt>
                </c:numCache>
              </c:numRef>
            </c:plus>
            <c:minus>
              <c:numRef>
                <c:f>'[2]SEL by FRL'!$G$12:$G$15</c:f>
                <c:numCache>
                  <c:formatCode>General</c:formatCode>
                  <c:ptCount val="4"/>
                  <c:pt idx="0">
                    <c:v>1.6486777418915102E-2</c:v>
                  </c:pt>
                  <c:pt idx="1">
                    <c:v>1.7825290852686099E-2</c:v>
                  </c:pt>
                  <c:pt idx="2">
                    <c:v>1.6366522148978001E-2</c:v>
                  </c:pt>
                  <c:pt idx="3">
                    <c:v>1.6803699455424599E-2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'[2]SEL by FRL'!$F$3:$F$6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'[2]SEL by FRL'!$G$3:$G$6</c:f>
              <c:numCache>
                <c:formatCode>General</c:formatCode>
                <c:ptCount val="4"/>
                <c:pt idx="0">
                  <c:v>2.9273680760406431</c:v>
                </c:pt>
                <c:pt idx="1">
                  <c:v>2.9906704980842882</c:v>
                </c:pt>
                <c:pt idx="2">
                  <c:v>3.0291343669250672</c:v>
                </c:pt>
                <c:pt idx="3">
                  <c:v>3.0147599591419549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'[2]SEL by FRL'!$H$2</c:f>
              <c:strCache>
                <c:ptCount val="1"/>
                <c:pt idx="0">
                  <c:v>FRL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'[2]SEL by FRL'!$H$12:$H$15</c:f>
                <c:numCache>
                  <c:formatCode>General</c:formatCode>
                  <c:ptCount val="4"/>
                  <c:pt idx="0">
                    <c:v>1.5241326635753101E-2</c:v>
                  </c:pt>
                  <c:pt idx="1">
                    <c:v>1.64786777979797E-2</c:v>
                  </c:pt>
                  <c:pt idx="2">
                    <c:v>1.8087056562818799E-2</c:v>
                  </c:pt>
                  <c:pt idx="3">
                    <c:v>2.30344257411121E-2</c:v>
                  </c:pt>
                </c:numCache>
              </c:numRef>
            </c:plus>
            <c:minus>
              <c:numRef>
                <c:f>'[2]SEL by FRL'!$H$12:$H$15</c:f>
                <c:numCache>
                  <c:formatCode>General</c:formatCode>
                  <c:ptCount val="4"/>
                  <c:pt idx="0">
                    <c:v>1.5241326635753101E-2</c:v>
                  </c:pt>
                  <c:pt idx="1">
                    <c:v>1.64786777979797E-2</c:v>
                  </c:pt>
                  <c:pt idx="2">
                    <c:v>1.8087056562818799E-2</c:v>
                  </c:pt>
                  <c:pt idx="3">
                    <c:v>2.30344257411121E-2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'[2]SEL by FRL'!$F$3:$F$6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'[2]SEL by FRL'!$H$3:$H$6</c:f>
              <c:numCache>
                <c:formatCode>General</c:formatCode>
                <c:ptCount val="4"/>
                <c:pt idx="0">
                  <c:v>2.8041596638655371</c:v>
                </c:pt>
                <c:pt idx="1">
                  <c:v>2.9045186640471621</c:v>
                </c:pt>
                <c:pt idx="2">
                  <c:v>2.9070019723865852</c:v>
                </c:pt>
                <c:pt idx="3">
                  <c:v>3.001887396033319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3993928"/>
        <c:axId val="383994320"/>
      </c:lineChart>
      <c:catAx>
        <c:axId val="3839939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3994320"/>
        <c:crosses val="autoZero"/>
        <c:auto val="1"/>
        <c:lblAlgn val="ctr"/>
        <c:lblOffset val="100"/>
        <c:noMultiLvlLbl val="0"/>
      </c:catAx>
      <c:valAx>
        <c:axId val="383994320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crossAx val="383993928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7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Self-Management of Emotions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'[2]SEL by FRL'!$L$2</c:f>
              <c:strCache>
                <c:ptCount val="1"/>
                <c:pt idx="0">
                  <c:v>non-FRL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'[2]SEL by FRL'!$L$12:$L$15</c:f>
                <c:numCache>
                  <c:formatCode>General</c:formatCode>
                  <c:ptCount val="4"/>
                  <c:pt idx="0">
                    <c:v>1.9E-2</c:v>
                  </c:pt>
                  <c:pt idx="1">
                    <c:v>2.1000000000000001E-2</c:v>
                  </c:pt>
                  <c:pt idx="2">
                    <c:v>1.9E-2</c:v>
                  </c:pt>
                  <c:pt idx="3">
                    <c:v>1.9E-2</c:v>
                  </c:pt>
                </c:numCache>
              </c:numRef>
            </c:plus>
            <c:minus>
              <c:numRef>
                <c:f>'[2]SEL by FRL'!$L$12:$L$15</c:f>
                <c:numCache>
                  <c:formatCode>General</c:formatCode>
                  <c:ptCount val="4"/>
                  <c:pt idx="0">
                    <c:v>1.9E-2</c:v>
                  </c:pt>
                  <c:pt idx="1">
                    <c:v>2.1000000000000001E-2</c:v>
                  </c:pt>
                  <c:pt idx="2">
                    <c:v>1.9E-2</c:v>
                  </c:pt>
                  <c:pt idx="3">
                    <c:v>1.9E-2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'[2]SEL by FRL'!$K$3:$K$6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'[2]SEL by FRL'!$L$3:$L$6</c:f>
              <c:numCache>
                <c:formatCode>General</c:formatCode>
                <c:ptCount val="4"/>
                <c:pt idx="0">
                  <c:v>2.5144246620507742</c:v>
                </c:pt>
                <c:pt idx="1">
                  <c:v>2.5600998463901692</c:v>
                </c:pt>
                <c:pt idx="2">
                  <c:v>2.622049789848043</c:v>
                </c:pt>
                <c:pt idx="3">
                  <c:v>2.6069118147769821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'[2]SEL by FRL'!$M$2</c:f>
              <c:strCache>
                <c:ptCount val="1"/>
                <c:pt idx="0">
                  <c:v>FRL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'[2]SEL by FRL'!$M$12:$M$15</c:f>
                <c:numCache>
                  <c:formatCode>General</c:formatCode>
                  <c:ptCount val="4"/>
                  <c:pt idx="0">
                    <c:v>1.7999999999999999E-2</c:v>
                  </c:pt>
                  <c:pt idx="1">
                    <c:v>1.9E-2</c:v>
                  </c:pt>
                  <c:pt idx="2">
                    <c:v>2.1000000000000001E-2</c:v>
                  </c:pt>
                  <c:pt idx="3">
                    <c:v>2.7E-2</c:v>
                  </c:pt>
                </c:numCache>
              </c:numRef>
            </c:plus>
            <c:minus>
              <c:numRef>
                <c:f>'[2]SEL by FRL'!$M$12:$M$15</c:f>
                <c:numCache>
                  <c:formatCode>General</c:formatCode>
                  <c:ptCount val="4"/>
                  <c:pt idx="0">
                    <c:v>1.7999999999999999E-2</c:v>
                  </c:pt>
                  <c:pt idx="1">
                    <c:v>1.9E-2</c:v>
                  </c:pt>
                  <c:pt idx="2">
                    <c:v>2.1000000000000001E-2</c:v>
                  </c:pt>
                  <c:pt idx="3">
                    <c:v>2.7E-2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'[2]SEL by FRL'!$K$3:$K$6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'[2]SEL by FRL'!$M$3:$M$6</c:f>
              <c:numCache>
                <c:formatCode>General</c:formatCode>
                <c:ptCount val="4"/>
                <c:pt idx="0">
                  <c:v>2.550097956898961</c:v>
                </c:pt>
                <c:pt idx="1">
                  <c:v>2.5432220039292739</c:v>
                </c:pt>
                <c:pt idx="2">
                  <c:v>2.541024120205615</c:v>
                </c:pt>
                <c:pt idx="3">
                  <c:v>2.6385156749840202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3995104"/>
        <c:axId val="383995496"/>
      </c:lineChart>
      <c:catAx>
        <c:axId val="383995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3995496"/>
        <c:crosses val="autoZero"/>
        <c:auto val="1"/>
        <c:lblAlgn val="ctr"/>
        <c:lblOffset val="100"/>
        <c:noMultiLvlLbl val="0"/>
      </c:catAx>
      <c:valAx>
        <c:axId val="383995496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3995104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7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Self-Management of Goals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'[2]SEL by FRL'!$Q$2</c:f>
              <c:strCache>
                <c:ptCount val="1"/>
                <c:pt idx="0">
                  <c:v>non-FRL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'[2]SEL by FRL'!$Q$12:$Q$15</c:f>
                <c:numCache>
                  <c:formatCode>General</c:formatCode>
                  <c:ptCount val="4"/>
                  <c:pt idx="0">
                    <c:v>1.8511492766411099E-2</c:v>
                  </c:pt>
                  <c:pt idx="1">
                    <c:v>1.99979879223664E-2</c:v>
                  </c:pt>
                  <c:pt idx="2">
                    <c:v>1.8340294947948199E-2</c:v>
                  </c:pt>
                  <c:pt idx="3">
                    <c:v>1.8830195042286901E-2</c:v>
                  </c:pt>
                </c:numCache>
              </c:numRef>
            </c:plus>
            <c:minus>
              <c:numRef>
                <c:f>'[2]SEL by FRL'!$Q$12:$Q$15</c:f>
                <c:numCache>
                  <c:formatCode>General</c:formatCode>
                  <c:ptCount val="4"/>
                  <c:pt idx="0">
                    <c:v>1.8511492766411099E-2</c:v>
                  </c:pt>
                  <c:pt idx="1">
                    <c:v>1.99979879223664E-2</c:v>
                  </c:pt>
                  <c:pt idx="2">
                    <c:v>1.8340294947948199E-2</c:v>
                  </c:pt>
                  <c:pt idx="3">
                    <c:v>1.8830195042286901E-2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'[2]SEL by FRL'!$P$3:$P$6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'[2]SEL by FRL'!$Q$3:$Q$6</c:f>
              <c:numCache>
                <c:formatCode>General</c:formatCode>
                <c:ptCount val="4"/>
                <c:pt idx="0">
                  <c:v>2.7799440605462329</c:v>
                </c:pt>
                <c:pt idx="1">
                  <c:v>2.846198156682028</c:v>
                </c:pt>
                <c:pt idx="2">
                  <c:v>2.849321705426358</c:v>
                </c:pt>
                <c:pt idx="3">
                  <c:v>2.8249914879128348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'[2]SEL by FRL'!$R$2</c:f>
              <c:strCache>
                <c:ptCount val="1"/>
                <c:pt idx="0">
                  <c:v>FRL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'[2]SEL by FRL'!$R$12:$R$15</c:f>
                <c:numCache>
                  <c:formatCode>General</c:formatCode>
                  <c:ptCount val="4"/>
                  <c:pt idx="0">
                    <c:v>1.7108180350032198E-2</c:v>
                  </c:pt>
                  <c:pt idx="1">
                    <c:v>1.8456913307768E-2</c:v>
                  </c:pt>
                  <c:pt idx="2">
                    <c:v>2.03164660343963E-2</c:v>
                  </c:pt>
                  <c:pt idx="3">
                    <c:v>2.5837143216197001E-2</c:v>
                  </c:pt>
                </c:numCache>
              </c:numRef>
            </c:plus>
            <c:minus>
              <c:numRef>
                <c:f>'[2]SEL by FRL'!$R$12:$R$15</c:f>
                <c:numCache>
                  <c:formatCode>General</c:formatCode>
                  <c:ptCount val="4"/>
                  <c:pt idx="0">
                    <c:v>1.7108180350032198E-2</c:v>
                  </c:pt>
                  <c:pt idx="1">
                    <c:v>1.8456913307768E-2</c:v>
                  </c:pt>
                  <c:pt idx="2">
                    <c:v>2.03164660343963E-2</c:v>
                  </c:pt>
                  <c:pt idx="3">
                    <c:v>2.5837143216197001E-2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'[2]SEL by FRL'!$P$3:$P$6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'[2]SEL by FRL'!$R$3:$R$6</c:f>
              <c:numCache>
                <c:formatCode>General</c:formatCode>
                <c:ptCount val="4"/>
                <c:pt idx="0">
                  <c:v>2.6955452501405301</c:v>
                </c:pt>
                <c:pt idx="1">
                  <c:v>2.7075564278704638</c:v>
                </c:pt>
                <c:pt idx="2">
                  <c:v>2.7064011097899332</c:v>
                </c:pt>
                <c:pt idx="3">
                  <c:v>2.7714743589743729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3996280"/>
        <c:axId val="383996672"/>
      </c:lineChart>
      <c:catAx>
        <c:axId val="383996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3996672"/>
        <c:crosses val="autoZero"/>
        <c:auto val="1"/>
        <c:lblAlgn val="ctr"/>
        <c:lblOffset val="100"/>
        <c:noMultiLvlLbl val="0"/>
      </c:catAx>
      <c:valAx>
        <c:axId val="383996672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crossAx val="383996280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7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 dirty="0"/>
              <a:t>Self-Management of </a:t>
            </a:r>
            <a:r>
              <a:rPr lang="en-US" sz="1200" dirty="0" smtClean="0"/>
              <a:t>School</a:t>
            </a:r>
            <a:r>
              <a:rPr lang="en-US" sz="1200" baseline="0" dirty="0" smtClean="0"/>
              <a:t> </a:t>
            </a:r>
            <a:r>
              <a:rPr lang="en-US" sz="1200" dirty="0" smtClean="0"/>
              <a:t>Work</a:t>
            </a:r>
            <a:endParaRPr lang="en-US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'[2]SEL by FRL'!$V$2</c:f>
              <c:strCache>
                <c:ptCount val="1"/>
                <c:pt idx="0">
                  <c:v>non-FRL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'[2]SEL by FRL'!$V$12:$V$15</c:f>
                <c:numCache>
                  <c:formatCode>General</c:formatCode>
                  <c:ptCount val="4"/>
                  <c:pt idx="0">
                    <c:v>1.8511492766411099E-2</c:v>
                  </c:pt>
                  <c:pt idx="1">
                    <c:v>1.99979879223664E-2</c:v>
                  </c:pt>
                  <c:pt idx="2">
                    <c:v>1.8340294947948199E-2</c:v>
                  </c:pt>
                  <c:pt idx="3">
                    <c:v>1.8830195042286901E-2</c:v>
                  </c:pt>
                </c:numCache>
              </c:numRef>
            </c:plus>
            <c:minus>
              <c:numRef>
                <c:f>'[2]SEL by FRL'!$V$12:$V$15</c:f>
                <c:numCache>
                  <c:formatCode>General</c:formatCode>
                  <c:ptCount val="4"/>
                  <c:pt idx="0">
                    <c:v>1.8511492766411099E-2</c:v>
                  </c:pt>
                  <c:pt idx="1">
                    <c:v>1.99979879223664E-2</c:v>
                  </c:pt>
                  <c:pt idx="2">
                    <c:v>1.8340294947948199E-2</c:v>
                  </c:pt>
                  <c:pt idx="3">
                    <c:v>1.8830195042286901E-2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'[2]SEL by FRL'!$U$3:$U$6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'[2]SEL by FRL'!$V$3:$V$6</c:f>
              <c:numCache>
                <c:formatCode>General</c:formatCode>
                <c:ptCount val="4"/>
                <c:pt idx="0">
                  <c:v>2.7799440605462329</c:v>
                </c:pt>
                <c:pt idx="1">
                  <c:v>2.846198156682028</c:v>
                </c:pt>
                <c:pt idx="2">
                  <c:v>2.849321705426358</c:v>
                </c:pt>
                <c:pt idx="3">
                  <c:v>2.8249914879128348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'[2]SEL by FRL'!$W$2</c:f>
              <c:strCache>
                <c:ptCount val="1"/>
                <c:pt idx="0">
                  <c:v>FRL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'[2]SEL by FRL'!$W$12:$W$15</c:f>
                <c:numCache>
                  <c:formatCode>General</c:formatCode>
                  <c:ptCount val="4"/>
                  <c:pt idx="0">
                    <c:v>1.7108180350032198E-2</c:v>
                  </c:pt>
                  <c:pt idx="1">
                    <c:v>1.8456913307768E-2</c:v>
                  </c:pt>
                  <c:pt idx="2">
                    <c:v>2.03164660343963E-2</c:v>
                  </c:pt>
                  <c:pt idx="3">
                    <c:v>2.5837143216197001E-2</c:v>
                  </c:pt>
                </c:numCache>
              </c:numRef>
            </c:plus>
            <c:minus>
              <c:numRef>
                <c:f>'[2]SEL by FRL'!$W$12:$W$15</c:f>
                <c:numCache>
                  <c:formatCode>General</c:formatCode>
                  <c:ptCount val="4"/>
                  <c:pt idx="0">
                    <c:v>1.7108180350032198E-2</c:v>
                  </c:pt>
                  <c:pt idx="1">
                    <c:v>1.8456913307768E-2</c:v>
                  </c:pt>
                  <c:pt idx="2">
                    <c:v>2.03164660343963E-2</c:v>
                  </c:pt>
                  <c:pt idx="3">
                    <c:v>2.5837143216197001E-2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'[2]SEL by FRL'!$U$3:$U$6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'[2]SEL by FRL'!$W$3:$W$6</c:f>
              <c:numCache>
                <c:formatCode>General</c:formatCode>
                <c:ptCount val="4"/>
                <c:pt idx="0">
                  <c:v>2.6960000000000002</c:v>
                </c:pt>
                <c:pt idx="1">
                  <c:v>2.7080000000000002</c:v>
                </c:pt>
                <c:pt idx="2">
                  <c:v>2.706</c:v>
                </c:pt>
                <c:pt idx="3">
                  <c:v>2.7709999999999999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3997848"/>
        <c:axId val="383998240"/>
      </c:lineChart>
      <c:catAx>
        <c:axId val="3839978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3998240"/>
        <c:crosses val="autoZero"/>
        <c:auto val="1"/>
        <c:lblAlgn val="ctr"/>
        <c:lblOffset val="100"/>
        <c:noMultiLvlLbl val="0"/>
      </c:catAx>
      <c:valAx>
        <c:axId val="383998240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3997848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7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Social Awareness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'[2]SEL by FRL'!$AA$2</c:f>
              <c:strCache>
                <c:ptCount val="1"/>
                <c:pt idx="0">
                  <c:v>non-FRL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'[2]SEL by FRL'!$AA$12:$AA$15</c:f>
                <c:numCache>
                  <c:formatCode>General</c:formatCode>
                  <c:ptCount val="4"/>
                  <c:pt idx="0">
                    <c:v>1.4914580054873399E-2</c:v>
                  </c:pt>
                  <c:pt idx="1">
                    <c:v>1.6109587660213399E-2</c:v>
                  </c:pt>
                  <c:pt idx="2">
                    <c:v>1.4784065906587599E-2</c:v>
                  </c:pt>
                  <c:pt idx="3">
                    <c:v>1.5186325520868E-2</c:v>
                  </c:pt>
                </c:numCache>
              </c:numRef>
            </c:plus>
            <c:minus>
              <c:numRef>
                <c:f>'[2]SEL by FRL'!$AA$12:$AA$15</c:f>
                <c:numCache>
                  <c:formatCode>General</c:formatCode>
                  <c:ptCount val="4"/>
                  <c:pt idx="0">
                    <c:v>1.4914580054873399E-2</c:v>
                  </c:pt>
                  <c:pt idx="1">
                    <c:v>1.6109587660213399E-2</c:v>
                  </c:pt>
                  <c:pt idx="2">
                    <c:v>1.4784065906587599E-2</c:v>
                  </c:pt>
                  <c:pt idx="3">
                    <c:v>1.5186325520868E-2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'[2]SEL by FRL'!$Z$3:$Z$6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'[2]SEL by FRL'!$AA$3:$AA$6</c:f>
              <c:numCache>
                <c:formatCode>General</c:formatCode>
                <c:ptCount val="4"/>
                <c:pt idx="0">
                  <c:v>2.9661740558292302</c:v>
                </c:pt>
                <c:pt idx="1">
                  <c:v>3.0322413793103471</c:v>
                </c:pt>
                <c:pt idx="2">
                  <c:v>3.0589545014520811</c:v>
                </c:pt>
                <c:pt idx="3">
                  <c:v>3.056775621382342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'[2]SEL by FRL'!$AB$2</c:f>
              <c:strCache>
                <c:ptCount val="1"/>
                <c:pt idx="0">
                  <c:v>FRL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'[2]SEL by FRL'!$AB$12:$AB$15</c:f>
                <c:numCache>
                  <c:formatCode>General</c:formatCode>
                  <c:ptCount val="4"/>
                  <c:pt idx="0">
                    <c:v>1.37743327458587E-2</c:v>
                  </c:pt>
                  <c:pt idx="1">
                    <c:v>1.4899907567253901E-2</c:v>
                  </c:pt>
                  <c:pt idx="2">
                    <c:v>1.6346158142494498E-2</c:v>
                  </c:pt>
                  <c:pt idx="3">
                    <c:v>2.0817337778429802E-2</c:v>
                  </c:pt>
                </c:numCache>
              </c:numRef>
            </c:plus>
            <c:minus>
              <c:numRef>
                <c:f>'[2]SEL by FRL'!$AB$12:$AB$15</c:f>
                <c:numCache>
                  <c:formatCode>General</c:formatCode>
                  <c:ptCount val="4"/>
                  <c:pt idx="0">
                    <c:v>1.37743327458587E-2</c:v>
                  </c:pt>
                  <c:pt idx="1">
                    <c:v>1.4899907567253901E-2</c:v>
                  </c:pt>
                  <c:pt idx="2">
                    <c:v>1.6346158142494498E-2</c:v>
                  </c:pt>
                  <c:pt idx="3">
                    <c:v>2.0817337778429802E-2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'[2]SEL by FRL'!$Z$3:$Z$6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'[2]SEL by FRL'!$AB$3:$AB$6</c:f>
              <c:numCache>
                <c:formatCode>General</c:formatCode>
                <c:ptCount val="4"/>
                <c:pt idx="0">
                  <c:v>2.894005602240894</c:v>
                </c:pt>
                <c:pt idx="1">
                  <c:v>2.964306784660772</c:v>
                </c:pt>
                <c:pt idx="2">
                  <c:v>2.9550690335305689</c:v>
                </c:pt>
                <c:pt idx="3">
                  <c:v>3.0106525911707731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3999024"/>
        <c:axId val="383999416"/>
      </c:lineChart>
      <c:catAx>
        <c:axId val="3839990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3999416"/>
        <c:crosses val="autoZero"/>
        <c:auto val="1"/>
        <c:lblAlgn val="ctr"/>
        <c:lblOffset val="100"/>
        <c:noMultiLvlLbl val="0"/>
      </c:catAx>
      <c:valAx>
        <c:axId val="383999416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crossAx val="383999024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7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Relationship Skills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'[2]SEL by FRL'!$AF$2</c:f>
              <c:strCache>
                <c:ptCount val="1"/>
                <c:pt idx="0">
                  <c:v>non-FRL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'[2]SEL by FRL'!$AF$12:$AF$15</c:f>
                <c:numCache>
                  <c:formatCode>General</c:formatCode>
                  <c:ptCount val="4"/>
                  <c:pt idx="0">
                    <c:v>1.66783932238702E-2</c:v>
                  </c:pt>
                  <c:pt idx="1">
                    <c:v>1.8020666136663401E-2</c:v>
                  </c:pt>
                  <c:pt idx="2">
                    <c:v>1.65238473544768E-2</c:v>
                  </c:pt>
                  <c:pt idx="3">
                    <c:v>1.6948779935536298E-2</c:v>
                  </c:pt>
                </c:numCache>
              </c:numRef>
            </c:plus>
            <c:minus>
              <c:numRef>
                <c:f>'[2]SEL by FRL'!$AF$12:$AF$15</c:f>
                <c:numCache>
                  <c:formatCode>General</c:formatCode>
                  <c:ptCount val="4"/>
                  <c:pt idx="0">
                    <c:v>1.66783932238702E-2</c:v>
                  </c:pt>
                  <c:pt idx="1">
                    <c:v>1.8020666136663401E-2</c:v>
                  </c:pt>
                  <c:pt idx="2">
                    <c:v>1.65238473544768E-2</c:v>
                  </c:pt>
                  <c:pt idx="3">
                    <c:v>1.6948779935536298E-2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'[2]SEL by FRL'!$AE$3:$AE$6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'[2]SEL by FRL'!$AF$3:$AF$6</c:f>
              <c:numCache>
                <c:formatCode>General</c:formatCode>
                <c:ptCount val="4"/>
                <c:pt idx="0">
                  <c:v>2.9030168150346172</c:v>
                </c:pt>
                <c:pt idx="1">
                  <c:v>2.919842186297156</c:v>
                </c:pt>
                <c:pt idx="2">
                  <c:v>2.841407766990288</c:v>
                </c:pt>
                <c:pt idx="3">
                  <c:v>2.908903643173288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'[2]SEL by FRL'!$AG$2</c:f>
              <c:strCache>
                <c:ptCount val="1"/>
                <c:pt idx="0">
                  <c:v>FRL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'[2]SEL by FRL'!$AG$12:$AG$15</c:f>
                <c:numCache>
                  <c:formatCode>General</c:formatCode>
                  <c:ptCount val="4"/>
                  <c:pt idx="0">
                    <c:v>1.5385852561263199E-2</c:v>
                  </c:pt>
                  <c:pt idx="1">
                    <c:v>1.6620952092570598E-2</c:v>
                  </c:pt>
                  <c:pt idx="2">
                    <c:v>1.8330193844446799E-2</c:v>
                  </c:pt>
                  <c:pt idx="3">
                    <c:v>2.3278023794642701E-2</c:v>
                  </c:pt>
                </c:numCache>
              </c:numRef>
            </c:plus>
            <c:minus>
              <c:numRef>
                <c:f>'[2]SEL by FRL'!$AG$12:$AG$15</c:f>
                <c:numCache>
                  <c:formatCode>General</c:formatCode>
                  <c:ptCount val="4"/>
                  <c:pt idx="0">
                    <c:v>1.5385852561263199E-2</c:v>
                  </c:pt>
                  <c:pt idx="1">
                    <c:v>1.6620952092570598E-2</c:v>
                  </c:pt>
                  <c:pt idx="2">
                    <c:v>1.8330193844446799E-2</c:v>
                  </c:pt>
                  <c:pt idx="3">
                    <c:v>2.3278023794642701E-2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'[2]SEL by FRL'!$AE$3:$AE$6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'[2]SEL by FRL'!$AG$3:$AG$6</c:f>
              <c:numCache>
                <c:formatCode>General</c:formatCode>
                <c:ptCount val="4"/>
                <c:pt idx="0">
                  <c:v>2.8274270482603998</c:v>
                </c:pt>
                <c:pt idx="1">
                  <c:v>2.8067779960707191</c:v>
                </c:pt>
                <c:pt idx="2">
                  <c:v>2.7504181600955691</c:v>
                </c:pt>
                <c:pt idx="3">
                  <c:v>2.850674373795699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000200"/>
        <c:axId val="384000592"/>
      </c:lineChart>
      <c:catAx>
        <c:axId val="384000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4000592"/>
        <c:crosses val="autoZero"/>
        <c:auto val="1"/>
        <c:lblAlgn val="ctr"/>
        <c:lblOffset val="100"/>
        <c:noMultiLvlLbl val="0"/>
      </c:catAx>
      <c:valAx>
        <c:axId val="384000592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4000200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7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Responsible Decision-Making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'[2]SEL by FRL'!$AK$2</c:f>
              <c:strCache>
                <c:ptCount val="1"/>
                <c:pt idx="0">
                  <c:v>non-FRL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'[2]SEL by FRL'!$AK$12:$AK$15</c:f>
                <c:numCache>
                  <c:formatCode>General</c:formatCode>
                  <c:ptCount val="4"/>
                  <c:pt idx="0">
                    <c:v>1.6851195108275398E-2</c:v>
                  </c:pt>
                  <c:pt idx="1">
                    <c:v>1.8187870159150299E-2</c:v>
                  </c:pt>
                  <c:pt idx="2">
                    <c:v>1.66948955596685E-2</c:v>
                  </c:pt>
                  <c:pt idx="3">
                    <c:v>1.7115912121344699E-2</c:v>
                  </c:pt>
                </c:numCache>
              </c:numRef>
            </c:plus>
            <c:minus>
              <c:numRef>
                <c:f>'[2]SEL by FRL'!$AK$12:$AK$15</c:f>
                <c:numCache>
                  <c:formatCode>General</c:formatCode>
                  <c:ptCount val="4"/>
                  <c:pt idx="0">
                    <c:v>1.6851195108275398E-2</c:v>
                  </c:pt>
                  <c:pt idx="1">
                    <c:v>1.8187870159150299E-2</c:v>
                  </c:pt>
                  <c:pt idx="2">
                    <c:v>1.66948955596685E-2</c:v>
                  </c:pt>
                  <c:pt idx="3">
                    <c:v>1.7115912121344699E-2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'[2]SEL by FRL'!$AJ$3:$AJ$6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'[2]SEL by FRL'!$AK$3:$AK$6</c:f>
              <c:numCache>
                <c:formatCode>General</c:formatCode>
                <c:ptCount val="4"/>
                <c:pt idx="0">
                  <c:v>2.9710000000000001</c:v>
                </c:pt>
                <c:pt idx="1">
                  <c:v>3.0249999999999999</c:v>
                </c:pt>
                <c:pt idx="2">
                  <c:v>3.0259999999999998</c:v>
                </c:pt>
                <c:pt idx="3">
                  <c:v>3.073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'[2]SEL by FRL'!$AL$2</c:f>
              <c:strCache>
                <c:ptCount val="1"/>
                <c:pt idx="0">
                  <c:v>FRL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'[2]SEL by FRL'!$AL$12:$AL$15</c:f>
                <c:numCache>
                  <c:formatCode>General</c:formatCode>
                  <c:ptCount val="4"/>
                  <c:pt idx="0">
                    <c:v>1.5570373181139499E-2</c:v>
                  </c:pt>
                  <c:pt idx="1">
                    <c:v>1.6793101674716399E-2</c:v>
                  </c:pt>
                  <c:pt idx="2">
                    <c:v>1.8499900159149301E-2</c:v>
                  </c:pt>
                  <c:pt idx="3">
                    <c:v>2.3507568753801701E-2</c:v>
                  </c:pt>
                </c:numCache>
              </c:numRef>
            </c:plus>
            <c:minus>
              <c:numRef>
                <c:f>'[2]SEL by FRL'!$AL$12:$AL$15</c:f>
                <c:numCache>
                  <c:formatCode>General</c:formatCode>
                  <c:ptCount val="4"/>
                  <c:pt idx="0">
                    <c:v>1.5570373181139499E-2</c:v>
                  </c:pt>
                  <c:pt idx="1">
                    <c:v>1.6793101674716399E-2</c:v>
                  </c:pt>
                  <c:pt idx="2">
                    <c:v>1.8499900159149301E-2</c:v>
                  </c:pt>
                  <c:pt idx="3">
                    <c:v>2.3507568753801701E-2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'[2]SEL by FRL'!$AJ$3:$AJ$6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'[2]SEL by FRL'!$AL$3:$AL$6</c:f>
              <c:numCache>
                <c:formatCode>General</c:formatCode>
                <c:ptCount val="4"/>
                <c:pt idx="0">
                  <c:v>2.8327134404057501</c:v>
                </c:pt>
                <c:pt idx="1">
                  <c:v>2.877286135693216</c:v>
                </c:pt>
                <c:pt idx="2">
                  <c:v>2.8736674622116141</c:v>
                </c:pt>
                <c:pt idx="3">
                  <c:v>3.0373153500319199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001376"/>
        <c:axId val="384001768"/>
      </c:lineChart>
      <c:catAx>
        <c:axId val="384001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4001768"/>
        <c:crosses val="autoZero"/>
        <c:auto val="1"/>
        <c:lblAlgn val="ctr"/>
        <c:lblOffset val="100"/>
        <c:noMultiLvlLbl val="0"/>
      </c:catAx>
      <c:valAx>
        <c:axId val="384001768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out"/>
        <c:minorTickMark val="none"/>
        <c:tickLblPos val="nextTo"/>
        <c:crossAx val="384001376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7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Self-Awareness of Self-Concept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'[3]SEL by ELL'!$B$2</c:f>
              <c:strCache>
                <c:ptCount val="1"/>
                <c:pt idx="0">
                  <c:v>non-ELL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ELL'!$B$12:$B$15</c:f>
                <c:numCache>
                  <c:formatCode>General</c:formatCode>
                  <c:ptCount val="4"/>
                  <c:pt idx="0">
                    <c:v>1.13254322234224E-2</c:v>
                  </c:pt>
                  <c:pt idx="1">
                    <c:v>1.1950952806016E-2</c:v>
                  </c:pt>
                  <c:pt idx="2">
                    <c:v>1.21420625722154E-2</c:v>
                  </c:pt>
                  <c:pt idx="3">
                    <c:v>1.28910957274792E-2</c:v>
                  </c:pt>
                </c:numCache>
              </c:numRef>
            </c:plus>
            <c:minus>
              <c:numRef>
                <c:f>'[3]SEL by ELL'!$B$12:$B$15</c:f>
                <c:numCache>
                  <c:formatCode>General</c:formatCode>
                  <c:ptCount val="4"/>
                  <c:pt idx="0">
                    <c:v>1.13254322234224E-2</c:v>
                  </c:pt>
                  <c:pt idx="1">
                    <c:v>1.1950952806016E-2</c:v>
                  </c:pt>
                  <c:pt idx="2">
                    <c:v>1.21420625722154E-2</c:v>
                  </c:pt>
                  <c:pt idx="3">
                    <c:v>1.28910957274792E-2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ELL'!$A$3:$A$6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ELL'!$B$3:$B$6</c:f>
              <c:numCache>
                <c:formatCode>General</c:formatCode>
                <c:ptCount val="4"/>
                <c:pt idx="0">
                  <c:v>2.8327490111470679</c:v>
                </c:pt>
                <c:pt idx="1">
                  <c:v>2.9043043043043042</c:v>
                </c:pt>
                <c:pt idx="2">
                  <c:v>2.9767513949163051</c:v>
                </c:pt>
                <c:pt idx="3">
                  <c:v>2.994467738178423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'[3]SEL by ELL'!$C$2</c:f>
              <c:strCache>
                <c:ptCount val="1"/>
                <c:pt idx="0">
                  <c:v>ELL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ELL'!$C$12:$C$15</c:f>
                <c:numCache>
                  <c:formatCode>General</c:formatCode>
                  <c:ptCount val="4"/>
                  <c:pt idx="0">
                    <c:v>2.61785093184774E-2</c:v>
                  </c:pt>
                  <c:pt idx="1">
                    <c:v>3.2952441134186897E-2</c:v>
                  </c:pt>
                  <c:pt idx="2">
                    <c:v>3.01848760370271E-2</c:v>
                  </c:pt>
                  <c:pt idx="3">
                    <c:v>5.7470291781657197E-2</c:v>
                  </c:pt>
                </c:numCache>
              </c:numRef>
            </c:plus>
            <c:minus>
              <c:numRef>
                <c:f>'[3]SEL by ELL'!$C$12:$C$15</c:f>
                <c:numCache>
                  <c:formatCode>General</c:formatCode>
                  <c:ptCount val="4"/>
                  <c:pt idx="0">
                    <c:v>2.61785093184774E-2</c:v>
                  </c:pt>
                  <c:pt idx="1">
                    <c:v>3.2952441134186897E-2</c:v>
                  </c:pt>
                  <c:pt idx="2">
                    <c:v>3.01848760370271E-2</c:v>
                  </c:pt>
                  <c:pt idx="3">
                    <c:v>5.7470291781657197E-2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ELL'!$A$3:$A$6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ELL'!$C$3:$C$6</c:f>
              <c:numCache>
                <c:formatCode>General</c:formatCode>
                <c:ptCount val="4"/>
                <c:pt idx="0">
                  <c:v>2.5775696445725331</c:v>
                </c:pt>
                <c:pt idx="1">
                  <c:v>2.6605783866057879</c:v>
                </c:pt>
                <c:pt idx="2">
                  <c:v>2.836526181353761</c:v>
                </c:pt>
                <c:pt idx="3">
                  <c:v>2.8738425925927089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002552"/>
        <c:axId val="384002944"/>
      </c:lineChart>
      <c:catAx>
        <c:axId val="3840025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4002944"/>
        <c:crosses val="autoZero"/>
        <c:auto val="1"/>
        <c:lblAlgn val="ctr"/>
        <c:lblOffset val="100"/>
        <c:noMultiLvlLbl val="0"/>
      </c:catAx>
      <c:valAx>
        <c:axId val="384002944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4002552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7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Self-Awareness of Emotions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'[3]SEL by ELL'!$G$2</c:f>
              <c:strCache>
                <c:ptCount val="1"/>
                <c:pt idx="0">
                  <c:v>non-ELL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ELL'!$G$12:$G$15</c:f>
                <c:numCache>
                  <c:formatCode>General</c:formatCode>
                  <c:ptCount val="4"/>
                  <c:pt idx="0">
                    <c:v>1.22117422758488E-2</c:v>
                  </c:pt>
                  <c:pt idx="1">
                    <c:v>1.28850337019264E-2</c:v>
                  </c:pt>
                  <c:pt idx="2">
                    <c:v>1.30907010104149E-2</c:v>
                  </c:pt>
                  <c:pt idx="3">
                    <c:v>1.39257783441837E-2</c:v>
                  </c:pt>
                </c:numCache>
              </c:numRef>
            </c:plus>
            <c:minus>
              <c:numRef>
                <c:f>'[3]SEL by ELL'!$G$12:$G$15</c:f>
                <c:numCache>
                  <c:formatCode>General</c:formatCode>
                  <c:ptCount val="4"/>
                  <c:pt idx="0">
                    <c:v>1.22117422758488E-2</c:v>
                  </c:pt>
                  <c:pt idx="1">
                    <c:v>1.28850337019264E-2</c:v>
                  </c:pt>
                  <c:pt idx="2">
                    <c:v>1.30907010104149E-2</c:v>
                  </c:pt>
                  <c:pt idx="3">
                    <c:v>1.39257783441837E-2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ELL'!$F$3:$F$6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ELL'!$G$3:$G$6</c:f>
              <c:numCache>
                <c:formatCode>General</c:formatCode>
                <c:ptCount val="4"/>
                <c:pt idx="0">
                  <c:v>2.8883773110752098</c:v>
                </c:pt>
                <c:pt idx="1">
                  <c:v>2.961380895283777</c:v>
                </c:pt>
                <c:pt idx="2">
                  <c:v>2.9844059405940579</c:v>
                </c:pt>
                <c:pt idx="3">
                  <c:v>3.0156395891690129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'[3]SEL by ELL'!$H$2</c:f>
              <c:strCache>
                <c:ptCount val="1"/>
                <c:pt idx="0">
                  <c:v>ELL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ELL'!$H$12:$H$15</c:f>
                <c:numCache>
                  <c:formatCode>General</c:formatCode>
                  <c:ptCount val="4"/>
                  <c:pt idx="0">
                    <c:v>2.8128693431523799E-2</c:v>
                  </c:pt>
                  <c:pt idx="1">
                    <c:v>3.5479071164793603E-2</c:v>
                  </c:pt>
                  <c:pt idx="2">
                    <c:v>3.2573417690926101E-2</c:v>
                  </c:pt>
                  <c:pt idx="3">
                    <c:v>6.2017939604157302E-2</c:v>
                  </c:pt>
                </c:numCache>
              </c:numRef>
            </c:plus>
            <c:minus>
              <c:numRef>
                <c:f>'[3]SEL by ELL'!$H$12:$H$15</c:f>
                <c:numCache>
                  <c:formatCode>General</c:formatCode>
                  <c:ptCount val="4"/>
                  <c:pt idx="0">
                    <c:v>2.8128693431523799E-2</c:v>
                  </c:pt>
                  <c:pt idx="1">
                    <c:v>3.5479071164793603E-2</c:v>
                  </c:pt>
                  <c:pt idx="2">
                    <c:v>3.2573417690926101E-2</c:v>
                  </c:pt>
                  <c:pt idx="3">
                    <c:v>6.2017939604157302E-2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ELL'!$F$3:$F$6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ELL'!$H$3:$H$6</c:f>
              <c:numCache>
                <c:formatCode>General</c:formatCode>
                <c:ptCount val="4"/>
                <c:pt idx="0">
                  <c:v>2.7153333333333092</c:v>
                </c:pt>
                <c:pt idx="1">
                  <c:v>2.8140909090909219</c:v>
                </c:pt>
                <c:pt idx="2">
                  <c:v>2.9106641123882571</c:v>
                </c:pt>
                <c:pt idx="3">
                  <c:v>2.9041666666664301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003728"/>
        <c:axId val="384004120"/>
      </c:lineChart>
      <c:catAx>
        <c:axId val="3840037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4004120"/>
        <c:crosses val="autoZero"/>
        <c:auto val="1"/>
        <c:lblAlgn val="ctr"/>
        <c:lblOffset val="100"/>
        <c:noMultiLvlLbl val="0"/>
      </c:catAx>
      <c:valAx>
        <c:axId val="384004120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crossAx val="384003728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7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Self-Management of Emotions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'[3]SEL by ELL'!$L$2</c:f>
              <c:strCache>
                <c:ptCount val="1"/>
                <c:pt idx="0">
                  <c:v>non-ELL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ELL'!$L$12:$L$15</c:f>
                <c:numCache>
                  <c:formatCode>General</c:formatCode>
                  <c:ptCount val="4"/>
                  <c:pt idx="0">
                    <c:v>1.4143769866197999E-2</c:v>
                  </c:pt>
                  <c:pt idx="1">
                    <c:v>1.49083950418465E-2</c:v>
                  </c:pt>
                  <c:pt idx="2">
                    <c:v>1.51419611421645E-2</c:v>
                  </c:pt>
                  <c:pt idx="3">
                    <c:v>1.6102907082606199E-2</c:v>
                  </c:pt>
                </c:numCache>
              </c:numRef>
            </c:plus>
            <c:minus>
              <c:numRef>
                <c:f>'[3]SEL by ELL'!$L$12:$L$15</c:f>
                <c:numCache>
                  <c:formatCode>General</c:formatCode>
                  <c:ptCount val="4"/>
                  <c:pt idx="0">
                    <c:v>1.4143769866197999E-2</c:v>
                  </c:pt>
                  <c:pt idx="1">
                    <c:v>1.49083950418465E-2</c:v>
                  </c:pt>
                  <c:pt idx="2">
                    <c:v>1.51419611421645E-2</c:v>
                  </c:pt>
                  <c:pt idx="3">
                    <c:v>1.6102907082606199E-2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ELL'!$K$3:$K$6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ELL'!$L$3:$L$6</c:f>
              <c:numCache>
                <c:formatCode>General</c:formatCode>
                <c:ptCount val="4"/>
                <c:pt idx="0">
                  <c:v>2.5349360705924728</c:v>
                </c:pt>
                <c:pt idx="1">
                  <c:v>2.54186674669868</c:v>
                </c:pt>
                <c:pt idx="2">
                  <c:v>2.5810113519091851</c:v>
                </c:pt>
                <c:pt idx="3">
                  <c:v>2.6144957983193322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'[3]SEL by ELL'!$M$2</c:f>
              <c:strCache>
                <c:ptCount val="1"/>
                <c:pt idx="0">
                  <c:v>ELL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ELL'!$M$12:$M$15</c:f>
                <c:numCache>
                  <c:formatCode>General</c:formatCode>
                  <c:ptCount val="4"/>
                  <c:pt idx="0">
                    <c:v>3.2479911142995803E-2</c:v>
                  </c:pt>
                  <c:pt idx="1">
                    <c:v>4.10257992209433E-2</c:v>
                  </c:pt>
                  <c:pt idx="2">
                    <c:v>3.78110300538953E-2</c:v>
                  </c:pt>
                  <c:pt idx="3">
                    <c:v>7.1713702043629299E-2</c:v>
                  </c:pt>
                </c:numCache>
              </c:numRef>
            </c:plus>
            <c:minus>
              <c:numRef>
                <c:f>'[3]SEL by ELL'!$M$12:$M$15</c:f>
                <c:numCache>
                  <c:formatCode>General</c:formatCode>
                  <c:ptCount val="4"/>
                  <c:pt idx="0">
                    <c:v>3.2479911142995803E-2</c:v>
                  </c:pt>
                  <c:pt idx="1">
                    <c:v>4.10257992209433E-2</c:v>
                  </c:pt>
                  <c:pt idx="2">
                    <c:v>3.78110300538953E-2</c:v>
                  </c:pt>
                  <c:pt idx="3">
                    <c:v>7.1713702043629299E-2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ELL'!$K$3:$K$6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ELL'!$M$3:$M$6</c:f>
              <c:numCache>
                <c:formatCode>General</c:formatCode>
                <c:ptCount val="4"/>
                <c:pt idx="0">
                  <c:v>2.5273029439696022</c:v>
                </c:pt>
                <c:pt idx="1">
                  <c:v>2.6200757575757638</c:v>
                </c:pt>
                <c:pt idx="2">
                  <c:v>2.614221364221367</c:v>
                </c:pt>
                <c:pt idx="3">
                  <c:v>2.6851851851852011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004904"/>
        <c:axId val="384005296"/>
      </c:lineChart>
      <c:catAx>
        <c:axId val="384004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4005296"/>
        <c:crosses val="autoZero"/>
        <c:auto val="1"/>
        <c:lblAlgn val="ctr"/>
        <c:lblOffset val="100"/>
        <c:noMultiLvlLbl val="0"/>
      </c:catAx>
      <c:valAx>
        <c:axId val="384005296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4004904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Utility</a:t>
            </a:r>
          </a:p>
        </c:rich>
      </c:tx>
      <c:layout>
        <c:manualLayout>
          <c:xMode val="edge"/>
          <c:yMode val="edge"/>
          <c:x val="0.36805867803411102"/>
          <c:y val="2.798887585434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'Climate by Race by Grade'!$H$5</c:f>
              <c:strCache>
                <c:ptCount val="1"/>
                <c:pt idx="0">
                  <c:v>Asian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'Climate by Race by Grade'!$I$4:$L$4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'Climate by Race by Grade'!$I$5:$L$5</c:f>
              <c:numCache>
                <c:formatCode>0.00</c:formatCode>
                <c:ptCount val="4"/>
                <c:pt idx="0">
                  <c:v>2.9568840579710152</c:v>
                </c:pt>
                <c:pt idx="1">
                  <c:v>2.8415584415584418</c:v>
                </c:pt>
                <c:pt idx="2">
                  <c:v>2.6929687499999999</c:v>
                </c:pt>
                <c:pt idx="3">
                  <c:v>2.571951219512195</c:v>
                </c:pt>
              </c:numCache>
            </c:numRef>
          </c:val>
          <c:smooth val="0"/>
          <c:extLst/>
        </c:ser>
        <c:ser>
          <c:idx val="1"/>
          <c:order val="1"/>
          <c:tx>
            <c:strRef>
              <c:f>'Climate by Race by Grade'!$H$6</c:f>
              <c:strCache>
                <c:ptCount val="1"/>
                <c:pt idx="0">
                  <c:v>Black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'Climate by Race by Grade'!$I$4:$L$4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'Climate by Race by Grade'!$I$6:$L$6</c:f>
              <c:numCache>
                <c:formatCode>0.00</c:formatCode>
                <c:ptCount val="4"/>
                <c:pt idx="0">
                  <c:v>2.8339285714285731</c:v>
                </c:pt>
                <c:pt idx="1">
                  <c:v>2.6906976744186051</c:v>
                </c:pt>
                <c:pt idx="2">
                  <c:v>2.3804878048780491</c:v>
                </c:pt>
                <c:pt idx="3">
                  <c:v>2.436842105263155</c:v>
                </c:pt>
              </c:numCache>
            </c:numRef>
          </c:val>
          <c:smooth val="0"/>
          <c:extLst/>
        </c:ser>
        <c:ser>
          <c:idx val="2"/>
          <c:order val="2"/>
          <c:tx>
            <c:strRef>
              <c:f>'Climate by Race by Grade'!$H$7</c:f>
              <c:strCache>
                <c:ptCount val="1"/>
                <c:pt idx="0">
                  <c:v>Caucasian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'Climate by Race by Grade'!$I$4:$L$4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'Climate by Race by Grade'!$I$7:$L$7</c:f>
              <c:numCache>
                <c:formatCode>0.00</c:formatCode>
                <c:ptCount val="4"/>
                <c:pt idx="0">
                  <c:v>2.7899964272954629</c:v>
                </c:pt>
                <c:pt idx="1">
                  <c:v>2.6729612034837671</c:v>
                </c:pt>
                <c:pt idx="2">
                  <c:v>2.364263011521655</c:v>
                </c:pt>
                <c:pt idx="3">
                  <c:v>2.3101891252955098</c:v>
                </c:pt>
              </c:numCache>
            </c:numRef>
          </c:val>
          <c:smooth val="0"/>
          <c:extLst/>
        </c:ser>
        <c:ser>
          <c:idx val="3"/>
          <c:order val="3"/>
          <c:tx>
            <c:strRef>
              <c:f>'Climate by Race by Grade'!$H$8</c:f>
              <c:strCache>
                <c:ptCount val="1"/>
                <c:pt idx="0">
                  <c:v>Hispanic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'Climate by Race by Grade'!$I$4:$L$4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'Climate by Race by Grade'!$I$8:$L$8</c:f>
              <c:numCache>
                <c:formatCode>0.00</c:formatCode>
                <c:ptCount val="4"/>
                <c:pt idx="0">
                  <c:v>2.886565201052234</c:v>
                </c:pt>
                <c:pt idx="1">
                  <c:v>2.7673602080624251</c:v>
                </c:pt>
                <c:pt idx="2">
                  <c:v>2.5622178819444481</c:v>
                </c:pt>
                <c:pt idx="3">
                  <c:v>2.5018719806763281</c:v>
                </c:pt>
              </c:numCache>
            </c:numRef>
          </c:val>
          <c:smooth val="0"/>
          <c:extLst/>
        </c:ser>
        <c:ser>
          <c:idx val="4"/>
          <c:order val="4"/>
          <c:tx>
            <c:strRef>
              <c:f>'Climate by Race by Grade'!$H$9</c:f>
              <c:strCache>
                <c:ptCount val="1"/>
                <c:pt idx="0">
                  <c:v>Native AK/American Indian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'Climate by Race by Grade'!$I$4:$L$4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'Climate by Race by Grade'!$I$9:$L$9</c:f>
              <c:numCache>
                <c:formatCode>0.00</c:formatCode>
                <c:ptCount val="4"/>
                <c:pt idx="0">
                  <c:v>2.906451612903223</c:v>
                </c:pt>
                <c:pt idx="1">
                  <c:v>2.7384615384615381</c:v>
                </c:pt>
                <c:pt idx="2">
                  <c:v>2.3037037037037038</c:v>
                </c:pt>
                <c:pt idx="3">
                  <c:v>2.5238095238095242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'Climate by Race by Grade'!$H$10</c:f>
              <c:strCache>
                <c:ptCount val="1"/>
                <c:pt idx="0">
                  <c:v>Multi Racial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'Climate by Race by Grade'!$I$4:$L$4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'Climate by Race by Grade'!$I$10:$L$10</c:f>
              <c:numCache>
                <c:formatCode>0.00</c:formatCode>
                <c:ptCount val="4"/>
                <c:pt idx="0">
                  <c:v>2.7901898734177228</c:v>
                </c:pt>
                <c:pt idx="1">
                  <c:v>2.604166666666667</c:v>
                </c:pt>
                <c:pt idx="2">
                  <c:v>2.5342857142857151</c:v>
                </c:pt>
                <c:pt idx="3">
                  <c:v>2.3864705882352939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'Climate by Race by Grade'!$H$11</c:f>
              <c:strCache>
                <c:ptCount val="1"/>
                <c:pt idx="0">
                  <c:v>Pacific Islander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'Climate by Race by Grade'!$I$4:$L$4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numCache>
            </c:numRef>
          </c:cat>
          <c:val>
            <c:numRef>
              <c:f>'Climate by Race by Grade'!$I$11:$L$11</c:f>
              <c:numCache>
                <c:formatCode>0.00</c:formatCode>
                <c:ptCount val="4"/>
                <c:pt idx="0">
                  <c:v>3.0020000000000011</c:v>
                </c:pt>
                <c:pt idx="1">
                  <c:v>2.8</c:v>
                </c:pt>
                <c:pt idx="2">
                  <c:v>2.6</c:v>
                </c:pt>
                <c:pt idx="3">
                  <c:v>2.5791666666666671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7184704"/>
        <c:axId val="377185096"/>
      </c:lineChart>
      <c:catAx>
        <c:axId val="3771847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r>
                  <a:rPr lang="en-US" sz="900">
                    <a:latin typeface="Century Gothic" panose="020B0502020202020204" pitchFamily="34" charset="0"/>
                  </a:rPr>
                  <a:t>Grade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77185096"/>
        <c:crosses val="autoZero"/>
        <c:auto val="1"/>
        <c:lblAlgn val="ctr"/>
        <c:lblOffset val="100"/>
        <c:noMultiLvlLbl val="0"/>
      </c:catAx>
      <c:valAx>
        <c:axId val="377185096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crossAx val="377184704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legend>
      <c:legendPos val="r"/>
      <c:layout/>
      <c:overlay val="0"/>
      <c:txPr>
        <a:bodyPr/>
        <a:lstStyle/>
        <a:p>
          <a:pPr>
            <a:defRPr>
              <a:latin typeface="Century Gothic"/>
              <a:cs typeface="Century Gothic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8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Self-Management of Goals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'[3]SEL by ELL'!$Q$2</c:f>
              <c:strCache>
                <c:ptCount val="1"/>
                <c:pt idx="0">
                  <c:v>non-ELL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ELL'!$Q$12:$Q$15</c:f>
                <c:numCache>
                  <c:formatCode>General</c:formatCode>
                  <c:ptCount val="4"/>
                  <c:pt idx="0">
                    <c:v>1.4E-2</c:v>
                  </c:pt>
                  <c:pt idx="1">
                    <c:v>1.4E-2</c:v>
                  </c:pt>
                  <c:pt idx="2">
                    <c:v>1.4999999999999999E-2</c:v>
                  </c:pt>
                  <c:pt idx="3">
                    <c:v>1.6E-2</c:v>
                  </c:pt>
                </c:numCache>
              </c:numRef>
            </c:plus>
            <c:minus>
              <c:numRef>
                <c:f>'[3]SEL by ELL'!$Q$12:$Q$15</c:f>
                <c:numCache>
                  <c:formatCode>General</c:formatCode>
                  <c:ptCount val="4"/>
                  <c:pt idx="0">
                    <c:v>1.4E-2</c:v>
                  </c:pt>
                  <c:pt idx="1">
                    <c:v>1.4E-2</c:v>
                  </c:pt>
                  <c:pt idx="2">
                    <c:v>1.4999999999999999E-2</c:v>
                  </c:pt>
                  <c:pt idx="3">
                    <c:v>1.6E-2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ELL'!$P$3:$P$6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ELL'!$Q$3:$Q$6</c:f>
              <c:numCache>
                <c:formatCode>General</c:formatCode>
                <c:ptCount val="4"/>
                <c:pt idx="0">
                  <c:v>2.7586533261222281</c:v>
                </c:pt>
                <c:pt idx="1">
                  <c:v>2.7967406518696261</c:v>
                </c:pt>
                <c:pt idx="2">
                  <c:v>2.7908405617513439</c:v>
                </c:pt>
                <c:pt idx="3">
                  <c:v>2.8112590516234541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'[3]SEL by ELL'!$R$2</c:f>
              <c:strCache>
                <c:ptCount val="1"/>
                <c:pt idx="0">
                  <c:v>ELL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ELL'!$R$12:$R$15</c:f>
                <c:numCache>
                  <c:formatCode>General</c:formatCode>
                  <c:ptCount val="4"/>
                  <c:pt idx="0">
                    <c:v>3.1530685154981399E-2</c:v>
                  </c:pt>
                  <c:pt idx="1">
                    <c:v>3.9770045672814003E-2</c:v>
                  </c:pt>
                  <c:pt idx="2">
                    <c:v>3.6653676972413902E-2</c:v>
                  </c:pt>
                  <c:pt idx="3">
                    <c:v>6.9518626322964003E-2</c:v>
                  </c:pt>
                </c:numCache>
              </c:numRef>
            </c:plus>
            <c:minus>
              <c:numRef>
                <c:f>'[3]SEL by ELL'!$R$12:$R$15</c:f>
                <c:numCache>
                  <c:formatCode>General</c:formatCode>
                  <c:ptCount val="4"/>
                  <c:pt idx="0">
                    <c:v>3.1530685154981399E-2</c:v>
                  </c:pt>
                  <c:pt idx="1">
                    <c:v>3.9770045672814003E-2</c:v>
                  </c:pt>
                  <c:pt idx="2">
                    <c:v>3.6653676972413902E-2</c:v>
                  </c:pt>
                  <c:pt idx="3">
                    <c:v>6.9518626322964003E-2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ELL'!$P$3:$P$6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ELL'!$R$3:$R$6</c:f>
              <c:numCache>
                <c:formatCode>General</c:formatCode>
                <c:ptCount val="4"/>
                <c:pt idx="0">
                  <c:v>2.6064285714285749</c:v>
                </c:pt>
                <c:pt idx="1">
                  <c:v>2.5787878787878871</c:v>
                </c:pt>
                <c:pt idx="2">
                  <c:v>2.7496782496782441</c:v>
                </c:pt>
                <c:pt idx="3">
                  <c:v>2.7106481481481981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006080"/>
        <c:axId val="384006472"/>
      </c:lineChart>
      <c:catAx>
        <c:axId val="384006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4006472"/>
        <c:crosses val="autoZero"/>
        <c:auto val="1"/>
        <c:lblAlgn val="ctr"/>
        <c:lblOffset val="100"/>
        <c:noMultiLvlLbl val="0"/>
      </c:catAx>
      <c:valAx>
        <c:axId val="384006472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crossAx val="384006080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8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 dirty="0"/>
              <a:t>Self-Management of School Work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'[3]SEL by ELL'!$V$2</c:f>
              <c:strCache>
                <c:ptCount val="1"/>
                <c:pt idx="0">
                  <c:v>non-ELL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ELL'!$V$12:$V$15</c:f>
                <c:numCache>
                  <c:formatCode>General</c:formatCode>
                  <c:ptCount val="4"/>
                  <c:pt idx="0">
                    <c:v>1.37395045868073E-2</c:v>
                  </c:pt>
                  <c:pt idx="1">
                    <c:v>1.44744486684925E-2</c:v>
                  </c:pt>
                  <c:pt idx="2">
                    <c:v>1.47012162393987E-2</c:v>
                  </c:pt>
                  <c:pt idx="3">
                    <c:v>1.5634191428818899E-2</c:v>
                  </c:pt>
                </c:numCache>
              </c:numRef>
            </c:plus>
            <c:minus>
              <c:numRef>
                <c:f>'[3]SEL by ELL'!$V$12:$V$15</c:f>
                <c:numCache>
                  <c:formatCode>General</c:formatCode>
                  <c:ptCount val="4"/>
                  <c:pt idx="0">
                    <c:v>1.37395045868073E-2</c:v>
                  </c:pt>
                  <c:pt idx="1">
                    <c:v>1.44744486684925E-2</c:v>
                  </c:pt>
                  <c:pt idx="2">
                    <c:v>1.47012162393987E-2</c:v>
                  </c:pt>
                  <c:pt idx="3">
                    <c:v>1.5634191428818899E-2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ELL'!$U$3:$U$6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ELL'!$V$3:$V$6</c:f>
              <c:numCache>
                <c:formatCode>General</c:formatCode>
                <c:ptCount val="4"/>
                <c:pt idx="0">
                  <c:v>2.7777717685235301</c:v>
                </c:pt>
                <c:pt idx="1">
                  <c:v>2.7657462985194101</c:v>
                </c:pt>
                <c:pt idx="2">
                  <c:v>2.6702683178534561</c:v>
                </c:pt>
                <c:pt idx="3">
                  <c:v>2.5777777777777731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'[3]SEL by ELL'!$W$2</c:f>
              <c:strCache>
                <c:ptCount val="1"/>
                <c:pt idx="0">
                  <c:v>ELL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ELL'!$W$12:$W$15</c:f>
                <c:numCache>
                  <c:formatCode>General</c:formatCode>
                  <c:ptCount val="4"/>
                  <c:pt idx="0">
                    <c:v>3.1534501552774499E-2</c:v>
                  </c:pt>
                  <c:pt idx="1">
                    <c:v>3.99224762829858E-2</c:v>
                  </c:pt>
                  <c:pt idx="2">
                    <c:v>3.67815202932767E-2</c:v>
                  </c:pt>
                  <c:pt idx="3">
                    <c:v>6.9626294188236806E-2</c:v>
                  </c:pt>
                </c:numCache>
              </c:numRef>
            </c:plus>
            <c:minus>
              <c:numRef>
                <c:f>'[3]SEL by ELL'!$W$12:$W$15</c:f>
                <c:numCache>
                  <c:formatCode>General</c:formatCode>
                  <c:ptCount val="4"/>
                  <c:pt idx="0">
                    <c:v>3.1534501552774499E-2</c:v>
                  </c:pt>
                  <c:pt idx="1">
                    <c:v>3.99224762829858E-2</c:v>
                  </c:pt>
                  <c:pt idx="2">
                    <c:v>3.67815202932767E-2</c:v>
                  </c:pt>
                  <c:pt idx="3">
                    <c:v>6.9626294188236806E-2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ELL'!$U$3:$U$6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ELL'!$W$3:$W$6</c:f>
              <c:numCache>
                <c:formatCode>General</c:formatCode>
                <c:ptCount val="4"/>
                <c:pt idx="0">
                  <c:v>2.5628205128204979</c:v>
                </c:pt>
                <c:pt idx="1">
                  <c:v>2.523592085235931</c:v>
                </c:pt>
                <c:pt idx="2">
                  <c:v>2.5700258397932818</c:v>
                </c:pt>
                <c:pt idx="3">
                  <c:v>2.4722222222224381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677720"/>
        <c:axId val="384678112"/>
      </c:lineChart>
      <c:catAx>
        <c:axId val="3846777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4678112"/>
        <c:crosses val="autoZero"/>
        <c:auto val="1"/>
        <c:lblAlgn val="ctr"/>
        <c:lblOffset val="100"/>
        <c:noMultiLvlLbl val="0"/>
      </c:catAx>
      <c:valAx>
        <c:axId val="384678112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4677720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8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Social Awareness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'[3]SEL by ELL'!$AA$2</c:f>
              <c:strCache>
                <c:ptCount val="1"/>
                <c:pt idx="0">
                  <c:v>non-ELL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ELL'!$AA$12:$AA$15</c:f>
                <c:numCache>
                  <c:formatCode>General</c:formatCode>
                  <c:ptCount val="4"/>
                  <c:pt idx="0">
                    <c:v>1.1038960354107801E-2</c:v>
                  </c:pt>
                  <c:pt idx="1">
                    <c:v>1.1644807956902901E-2</c:v>
                  </c:pt>
                  <c:pt idx="2">
                    <c:v>1.18198202466439E-2</c:v>
                  </c:pt>
                  <c:pt idx="3">
                    <c:v>1.2581604434607801E-2</c:v>
                  </c:pt>
                </c:numCache>
              </c:numRef>
            </c:plus>
            <c:minus>
              <c:numRef>
                <c:f>'[3]SEL by ELL'!$AA$12:$AA$15</c:f>
                <c:numCache>
                  <c:formatCode>General</c:formatCode>
                  <c:ptCount val="4"/>
                  <c:pt idx="0">
                    <c:v>1.1038960354107801E-2</c:v>
                  </c:pt>
                  <c:pt idx="1">
                    <c:v>1.1644807956902901E-2</c:v>
                  </c:pt>
                  <c:pt idx="2">
                    <c:v>1.18198202466439E-2</c:v>
                  </c:pt>
                  <c:pt idx="3">
                    <c:v>1.2581604434607801E-2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ELL'!$Z$3:$Z$6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ELL'!$AA$3:$AA$6</c:f>
              <c:numCache>
                <c:formatCode>General</c:formatCode>
                <c:ptCount val="4"/>
                <c:pt idx="0">
                  <c:v>2.9475292003593911</c:v>
                </c:pt>
                <c:pt idx="1">
                  <c:v>3.0088182363527349</c:v>
                </c:pt>
                <c:pt idx="2">
                  <c:v>3.0180675731355602</c:v>
                </c:pt>
                <c:pt idx="3">
                  <c:v>3.046732026143717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'[3]SEL by ELL'!$AB$2</c:f>
              <c:strCache>
                <c:ptCount val="1"/>
                <c:pt idx="0">
                  <c:v>ELL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ELL'!$AB$12:$AB$15</c:f>
                <c:numCache>
                  <c:formatCode>General</c:formatCode>
                  <c:ptCount val="4"/>
                  <c:pt idx="0">
                    <c:v>2.5413595223968001E-2</c:v>
                  </c:pt>
                  <c:pt idx="1">
                    <c:v>3.2054483998675103E-2</c:v>
                  </c:pt>
                  <c:pt idx="2">
                    <c:v>2.9485836741671399E-2</c:v>
                  </c:pt>
                  <c:pt idx="3">
                    <c:v>5.6031710735564802E-2</c:v>
                  </c:pt>
                </c:numCache>
              </c:numRef>
            </c:plus>
            <c:minus>
              <c:numRef>
                <c:f>'[3]SEL by ELL'!$AB$12:$AB$15</c:f>
                <c:numCache>
                  <c:formatCode>General</c:formatCode>
                  <c:ptCount val="4"/>
                  <c:pt idx="0">
                    <c:v>2.5413595223968001E-2</c:v>
                  </c:pt>
                  <c:pt idx="1">
                    <c:v>3.2054483998675103E-2</c:v>
                  </c:pt>
                  <c:pt idx="2">
                    <c:v>2.9485836741671399E-2</c:v>
                  </c:pt>
                  <c:pt idx="3">
                    <c:v>5.6031710735564802E-2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ELL'!$Z$3:$Z$6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ELL'!$AB$3:$AB$6</c:f>
              <c:numCache>
                <c:formatCode>General</c:formatCode>
                <c:ptCount val="4"/>
                <c:pt idx="0">
                  <c:v>2.819619047619037</c:v>
                </c:pt>
                <c:pt idx="1">
                  <c:v>2.8956818181818051</c:v>
                </c:pt>
                <c:pt idx="2">
                  <c:v>2.9757692307692101</c:v>
                </c:pt>
                <c:pt idx="3">
                  <c:v>2.9222222222230219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678896"/>
        <c:axId val="384679288"/>
      </c:lineChart>
      <c:catAx>
        <c:axId val="3846788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4679288"/>
        <c:crosses val="autoZero"/>
        <c:auto val="1"/>
        <c:lblAlgn val="ctr"/>
        <c:lblOffset val="100"/>
        <c:noMultiLvlLbl val="0"/>
      </c:catAx>
      <c:valAx>
        <c:axId val="384679288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4678896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8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Relationship Skills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'[3]SEL by ELL'!$AF$2</c:f>
              <c:strCache>
                <c:ptCount val="1"/>
                <c:pt idx="0">
                  <c:v>non-ELL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ELL'!$AF$12:$AF$15</c:f>
                <c:numCache>
                  <c:formatCode>General</c:formatCode>
                  <c:ptCount val="4"/>
                  <c:pt idx="0">
                    <c:v>1.23572076380482E-2</c:v>
                  </c:pt>
                  <c:pt idx="1">
                    <c:v>1.3014690032530399E-2</c:v>
                  </c:pt>
                  <c:pt idx="2">
                    <c:v>1.32390977758069E-2</c:v>
                  </c:pt>
                  <c:pt idx="3">
                    <c:v>1.4067326415753799E-2</c:v>
                  </c:pt>
                </c:numCache>
              </c:numRef>
            </c:plus>
            <c:minus>
              <c:numRef>
                <c:f>'[3]SEL by ELL'!$AF$12:$AF$15</c:f>
                <c:numCache>
                  <c:formatCode>General</c:formatCode>
                  <c:ptCount val="4"/>
                  <c:pt idx="0">
                    <c:v>1.23572076380482E-2</c:v>
                  </c:pt>
                  <c:pt idx="1">
                    <c:v>1.3014690032530399E-2</c:v>
                  </c:pt>
                  <c:pt idx="2">
                    <c:v>1.32390977758069E-2</c:v>
                  </c:pt>
                  <c:pt idx="3">
                    <c:v>1.4067326415753799E-2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ELL'!$AE$3:$AE$6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ELL'!$AF$3:$AF$6</c:f>
              <c:numCache>
                <c:formatCode>General</c:formatCode>
                <c:ptCount val="4"/>
                <c:pt idx="0">
                  <c:v>2.8696067821067901</c:v>
                </c:pt>
                <c:pt idx="1">
                  <c:v>2.868307322929168</c:v>
                </c:pt>
                <c:pt idx="2">
                  <c:v>2.8016666666666672</c:v>
                </c:pt>
                <c:pt idx="3">
                  <c:v>2.9016479663394099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'[3]SEL by ELL'!$AG$2</c:f>
              <c:strCache>
                <c:ptCount val="1"/>
                <c:pt idx="0">
                  <c:v>ELL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ELL'!$AG$12:$AG$15</c:f>
                <c:numCache>
                  <c:formatCode>General</c:formatCode>
                  <c:ptCount val="4"/>
                  <c:pt idx="0">
                    <c:v>2.8354224222238201E-2</c:v>
                  </c:pt>
                  <c:pt idx="1">
                    <c:v>3.5978502307473903E-2</c:v>
                  </c:pt>
                  <c:pt idx="2">
                    <c:v>3.31363574152456E-2</c:v>
                  </c:pt>
                  <c:pt idx="3">
                    <c:v>6.2604431970261901E-2</c:v>
                  </c:pt>
                </c:numCache>
              </c:numRef>
            </c:plus>
            <c:minus>
              <c:numRef>
                <c:f>'[3]SEL by ELL'!$AG$12:$AG$15</c:f>
                <c:numCache>
                  <c:formatCode>General</c:formatCode>
                  <c:ptCount val="4"/>
                  <c:pt idx="0">
                    <c:v>2.8354224222238201E-2</c:v>
                  </c:pt>
                  <c:pt idx="1">
                    <c:v>3.5978502307473903E-2</c:v>
                  </c:pt>
                  <c:pt idx="2">
                    <c:v>3.31363574152456E-2</c:v>
                  </c:pt>
                  <c:pt idx="3">
                    <c:v>6.2604431970261901E-2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ELL'!$AE$3:$AE$6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ELL'!$AG$3:$AG$6</c:f>
              <c:numCache>
                <c:formatCode>General</c:formatCode>
                <c:ptCount val="4"/>
                <c:pt idx="0">
                  <c:v>2.823076923076929</c:v>
                </c:pt>
                <c:pt idx="1">
                  <c:v>2.785703363914378</c:v>
                </c:pt>
                <c:pt idx="2">
                  <c:v>2.7940337224383458</c:v>
                </c:pt>
                <c:pt idx="3">
                  <c:v>2.6328703703696861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680072"/>
        <c:axId val="384680464"/>
      </c:lineChart>
      <c:catAx>
        <c:axId val="3846800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4680464"/>
        <c:crosses val="autoZero"/>
        <c:auto val="1"/>
        <c:lblAlgn val="ctr"/>
        <c:lblOffset val="100"/>
        <c:noMultiLvlLbl val="0"/>
      </c:catAx>
      <c:valAx>
        <c:axId val="384680464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4680072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8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Responsible Decision-Making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'[3]SEL by ELL'!$AK$2</c:f>
              <c:strCache>
                <c:ptCount val="1"/>
                <c:pt idx="0">
                  <c:v>non-ELL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ELL'!$AK$12:$AK$15</c:f>
                <c:numCache>
                  <c:formatCode>General</c:formatCode>
                  <c:ptCount val="4"/>
                  <c:pt idx="0">
                    <c:v>1.2E-2</c:v>
                  </c:pt>
                  <c:pt idx="1">
                    <c:v>1.2999999999999999E-2</c:v>
                  </c:pt>
                  <c:pt idx="2">
                    <c:v>1.2999999999999999E-2</c:v>
                  </c:pt>
                  <c:pt idx="3">
                    <c:v>1.4E-2</c:v>
                  </c:pt>
                </c:numCache>
              </c:numRef>
            </c:plus>
            <c:minus>
              <c:numRef>
                <c:f>'[3]SEL by ELL'!$AK$12:$AK$15</c:f>
                <c:numCache>
                  <c:formatCode>General</c:formatCode>
                  <c:ptCount val="4"/>
                  <c:pt idx="0">
                    <c:v>1.2E-2</c:v>
                  </c:pt>
                  <c:pt idx="1">
                    <c:v>1.2999999999999999E-2</c:v>
                  </c:pt>
                  <c:pt idx="2">
                    <c:v>1.2999999999999999E-2</c:v>
                  </c:pt>
                  <c:pt idx="3">
                    <c:v>1.4E-2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ELL'!$AJ$3:$AJ$6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ELL'!$AK$3:$AK$6</c:f>
              <c:numCache>
                <c:formatCode>General</c:formatCode>
                <c:ptCount val="4"/>
                <c:pt idx="0">
                  <c:v>2.930321938867789</c:v>
                </c:pt>
                <c:pt idx="1">
                  <c:v>2.9675870348139268</c:v>
                </c:pt>
                <c:pt idx="2">
                  <c:v>2.9699502796768149</c:v>
                </c:pt>
                <c:pt idx="3">
                  <c:v>3.0661407199625801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'[3]SEL by ELL'!$AL$2</c:f>
              <c:strCache>
                <c:ptCount val="1"/>
                <c:pt idx="0">
                  <c:v>ELL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'[3]SEL by ELL'!$AL$12:$AL$15</c:f>
                <c:numCache>
                  <c:formatCode>General</c:formatCode>
                  <c:ptCount val="4"/>
                  <c:pt idx="0">
                    <c:v>2.8681712297948199E-2</c:v>
                  </c:pt>
                  <c:pt idx="1">
                    <c:v>3.6342169576682501E-2</c:v>
                  </c:pt>
                  <c:pt idx="2">
                    <c:v>3.3406366723629601E-2</c:v>
                  </c:pt>
                  <c:pt idx="3">
                    <c:v>6.3237231596561805E-2</c:v>
                  </c:pt>
                </c:numCache>
              </c:numRef>
            </c:plus>
            <c:minus>
              <c:numRef>
                <c:f>'[3]SEL by ELL'!$AL$12:$AL$15</c:f>
                <c:numCache>
                  <c:formatCode>General</c:formatCode>
                  <c:ptCount val="4"/>
                  <c:pt idx="0">
                    <c:v>2.8681712297948199E-2</c:v>
                  </c:pt>
                  <c:pt idx="1">
                    <c:v>3.6342169576682501E-2</c:v>
                  </c:pt>
                  <c:pt idx="2">
                    <c:v>3.3406366723629601E-2</c:v>
                  </c:pt>
                  <c:pt idx="3">
                    <c:v>6.3237231596561805E-2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'[3]SEL by ELL'!$AJ$3:$AJ$6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'[3]SEL by ELL'!$AL$3:$AL$6</c:f>
              <c:numCache>
                <c:formatCode>General</c:formatCode>
                <c:ptCount val="4"/>
                <c:pt idx="0">
                  <c:v>2.7173809523809549</c:v>
                </c:pt>
                <c:pt idx="1">
                  <c:v>2.773165137614682</c:v>
                </c:pt>
                <c:pt idx="2">
                  <c:v>2.8793281653746781</c:v>
                </c:pt>
                <c:pt idx="3">
                  <c:v>2.9534722222214569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681248"/>
        <c:axId val="384681640"/>
      </c:lineChart>
      <c:catAx>
        <c:axId val="3846812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4681640"/>
        <c:crosses val="autoZero"/>
        <c:auto val="1"/>
        <c:lblAlgn val="ctr"/>
        <c:lblOffset val="100"/>
        <c:noMultiLvlLbl val="0"/>
      </c:catAx>
      <c:valAx>
        <c:axId val="384681640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4681248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8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Self-Awareness of Self-Concept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'[5]SEL by GT'!$B$2</c:f>
              <c:strCache>
                <c:ptCount val="1"/>
                <c:pt idx="0">
                  <c:v>non-GT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'[5]SEL by GT'!$B$12:$B$15</c:f>
                <c:numCache>
                  <c:formatCode>General</c:formatCode>
                  <c:ptCount val="4"/>
                  <c:pt idx="0">
                    <c:v>1.09497273122659E-2</c:v>
                  </c:pt>
                  <c:pt idx="1">
                    <c:v>1.2035029179362E-2</c:v>
                  </c:pt>
                  <c:pt idx="2">
                    <c:v>1.19775481143916E-2</c:v>
                  </c:pt>
                  <c:pt idx="3">
                    <c:v>1.3347653572904799E-2</c:v>
                  </c:pt>
                </c:numCache>
              </c:numRef>
            </c:plus>
            <c:minus>
              <c:numRef>
                <c:f>'[5]SEL by GT'!$B$12:$B$15</c:f>
                <c:numCache>
                  <c:formatCode>General</c:formatCode>
                  <c:ptCount val="4"/>
                  <c:pt idx="0">
                    <c:v>1.09497273122659E-2</c:v>
                  </c:pt>
                  <c:pt idx="1">
                    <c:v>1.2035029179362E-2</c:v>
                  </c:pt>
                  <c:pt idx="2">
                    <c:v>1.19775481143916E-2</c:v>
                  </c:pt>
                  <c:pt idx="3">
                    <c:v>1.3347653572904799E-2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'[5]SEL by GT'!$A$3:$A$6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'[5]SEL by GT'!$B$3:$B$6</c:f>
              <c:numCache>
                <c:formatCode>General</c:formatCode>
                <c:ptCount val="4"/>
                <c:pt idx="0">
                  <c:v>2.780446324871412</c:v>
                </c:pt>
                <c:pt idx="1">
                  <c:v>2.85738624974945</c:v>
                </c:pt>
                <c:pt idx="2">
                  <c:v>2.9405400039706162</c:v>
                </c:pt>
                <c:pt idx="3">
                  <c:v>2.985700197238653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'[5]SEL by GT'!$C$2</c:f>
              <c:strCache>
                <c:ptCount val="1"/>
                <c:pt idx="0">
                  <c:v>GT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'[5]SEL by GT'!$C$12:$C$15</c:f>
                <c:numCache>
                  <c:formatCode>General</c:formatCode>
                  <c:ptCount val="4"/>
                  <c:pt idx="0">
                    <c:v>3.6280037502758003E-2</c:v>
                  </c:pt>
                  <c:pt idx="1">
                    <c:v>3.3013923100125402E-2</c:v>
                  </c:pt>
                  <c:pt idx="2">
                    <c:v>3.5146005001836601E-2</c:v>
                  </c:pt>
                  <c:pt idx="3">
                    <c:v>3.9939700010801701E-2</c:v>
                  </c:pt>
                </c:numCache>
              </c:numRef>
            </c:plus>
            <c:minus>
              <c:numRef>
                <c:f>'[5]SEL by GT'!$C$12:$C$15</c:f>
                <c:numCache>
                  <c:formatCode>General</c:formatCode>
                  <c:ptCount val="4"/>
                  <c:pt idx="0">
                    <c:v>3.6280037502758003E-2</c:v>
                  </c:pt>
                  <c:pt idx="1">
                    <c:v>3.3013923100125402E-2</c:v>
                  </c:pt>
                  <c:pt idx="2">
                    <c:v>3.5146005001836601E-2</c:v>
                  </c:pt>
                  <c:pt idx="3">
                    <c:v>3.9939700010801701E-2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'[5]SEL by GT'!$A$3:$A$6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'[5]SEL by GT'!$C$3:$C$6</c:f>
              <c:numCache>
                <c:formatCode>General</c:formatCode>
                <c:ptCount val="4"/>
                <c:pt idx="0">
                  <c:v>2.932604735883428</c:v>
                </c:pt>
                <c:pt idx="1">
                  <c:v>3.0158371040723999</c:v>
                </c:pt>
                <c:pt idx="2">
                  <c:v>3.1008547008546929</c:v>
                </c:pt>
                <c:pt idx="3">
                  <c:v>3.0154525386313722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682816"/>
        <c:axId val="384683208"/>
      </c:lineChart>
      <c:catAx>
        <c:axId val="3846828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4683208"/>
        <c:crosses val="autoZero"/>
        <c:auto val="1"/>
        <c:lblAlgn val="ctr"/>
        <c:lblOffset val="100"/>
        <c:noMultiLvlLbl val="0"/>
      </c:catAx>
      <c:valAx>
        <c:axId val="384683208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4682816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8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 dirty="0"/>
              <a:t>Self-Awareness </a:t>
            </a:r>
            <a:r>
              <a:rPr lang="en-US" sz="1200" dirty="0" smtClean="0"/>
              <a:t>of </a:t>
            </a:r>
            <a:r>
              <a:rPr lang="en-US" sz="1200" dirty="0"/>
              <a:t>Emotions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'[5]SEL by GT'!$G$2</c:f>
              <c:strCache>
                <c:ptCount val="1"/>
                <c:pt idx="0">
                  <c:v>non-GT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'[5]SEL by GT'!$G$12:$G$15</c:f>
                <c:numCache>
                  <c:formatCode>General</c:formatCode>
                  <c:ptCount val="4"/>
                  <c:pt idx="0">
                    <c:v>1.2E-2</c:v>
                  </c:pt>
                  <c:pt idx="1">
                    <c:v>1.2999999999999999E-2</c:v>
                  </c:pt>
                  <c:pt idx="2">
                    <c:v>1.2999999999999999E-2</c:v>
                  </c:pt>
                  <c:pt idx="3">
                    <c:v>1.4E-2</c:v>
                  </c:pt>
                </c:numCache>
              </c:numRef>
            </c:plus>
            <c:minus>
              <c:numRef>
                <c:f>'[5]SEL by GT'!$G$12:$G$15</c:f>
                <c:numCache>
                  <c:formatCode>General</c:formatCode>
                  <c:ptCount val="4"/>
                  <c:pt idx="0">
                    <c:v>1.2E-2</c:v>
                  </c:pt>
                  <c:pt idx="1">
                    <c:v>1.2999999999999999E-2</c:v>
                  </c:pt>
                  <c:pt idx="2">
                    <c:v>1.2999999999999999E-2</c:v>
                  </c:pt>
                  <c:pt idx="3">
                    <c:v>1.4E-2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'[5]SEL by GT'!$F$3:$F$6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'[5]SEL by GT'!$G$3:$G$6</c:f>
              <c:numCache>
                <c:formatCode>General</c:formatCode>
                <c:ptCount val="4"/>
                <c:pt idx="0">
                  <c:v>2.855704586852124</c:v>
                </c:pt>
                <c:pt idx="1">
                  <c:v>2.935694277711085</c:v>
                </c:pt>
                <c:pt idx="2">
                  <c:v>2.9635156559651201</c:v>
                </c:pt>
                <c:pt idx="3">
                  <c:v>3.010526315789475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'[5]SEL by GT'!$H$2</c:f>
              <c:strCache>
                <c:ptCount val="1"/>
                <c:pt idx="0">
                  <c:v>GT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'[5]SEL by GT'!$H$12:$H$15</c:f>
                <c:numCache>
                  <c:formatCode>General</c:formatCode>
                  <c:ptCount val="4"/>
                  <c:pt idx="0">
                    <c:v>3.8797271268156103E-2</c:v>
                  </c:pt>
                  <c:pt idx="1">
                    <c:v>3.5416901072026899E-2</c:v>
                  </c:pt>
                  <c:pt idx="2">
                    <c:v>3.7789377676066403E-2</c:v>
                  </c:pt>
                  <c:pt idx="3">
                    <c:v>4.2943612165823999E-2</c:v>
                  </c:pt>
                </c:numCache>
              </c:numRef>
            </c:plus>
            <c:minus>
              <c:numRef>
                <c:f>'[5]SEL by GT'!$H$12:$H$15</c:f>
                <c:numCache>
                  <c:formatCode>General</c:formatCode>
                  <c:ptCount val="4"/>
                  <c:pt idx="0">
                    <c:v>3.8797271268156103E-2</c:v>
                  </c:pt>
                  <c:pt idx="1">
                    <c:v>3.5416901072026899E-2</c:v>
                  </c:pt>
                  <c:pt idx="2">
                    <c:v>3.7789377676066403E-2</c:v>
                  </c:pt>
                  <c:pt idx="3">
                    <c:v>4.2943612165823999E-2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'[5]SEL by GT'!$F$3:$F$6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'[5]SEL by GT'!$H$3:$H$6</c:f>
              <c:numCache>
                <c:formatCode>General</c:formatCode>
                <c:ptCount val="4"/>
                <c:pt idx="0">
                  <c:v>2.931261261261231</c:v>
                </c:pt>
                <c:pt idx="1">
                  <c:v>3.0081831831832089</c:v>
                </c:pt>
                <c:pt idx="2">
                  <c:v>3.065897435897436</c:v>
                </c:pt>
                <c:pt idx="3">
                  <c:v>3.008167770419452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683992"/>
        <c:axId val="384684384"/>
      </c:lineChart>
      <c:catAx>
        <c:axId val="3846839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4684384"/>
        <c:crosses val="autoZero"/>
        <c:auto val="1"/>
        <c:lblAlgn val="ctr"/>
        <c:lblOffset val="100"/>
        <c:noMultiLvlLbl val="0"/>
      </c:catAx>
      <c:valAx>
        <c:axId val="384684384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crossAx val="384683992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8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Self-Management of Emotions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'[5]SEL by GT'!$L$2</c:f>
              <c:strCache>
                <c:ptCount val="1"/>
                <c:pt idx="0">
                  <c:v>non-GT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'[5]SEL by GT'!$L$12:$L$15</c:f>
                <c:numCache>
                  <c:formatCode>General</c:formatCode>
                  <c:ptCount val="4"/>
                  <c:pt idx="0">
                    <c:v>1.35832650447373E-2</c:v>
                  </c:pt>
                  <c:pt idx="1">
                    <c:v>1.49206253110404E-2</c:v>
                  </c:pt>
                  <c:pt idx="2">
                    <c:v>1.48538660262366E-2</c:v>
                  </c:pt>
                  <c:pt idx="3">
                    <c:v>1.6576321773970899E-2</c:v>
                  </c:pt>
                </c:numCache>
              </c:numRef>
            </c:plus>
            <c:minus>
              <c:numRef>
                <c:f>'[5]SEL by GT'!$L$12:$L$15</c:f>
                <c:numCache>
                  <c:formatCode>General</c:formatCode>
                  <c:ptCount val="4"/>
                  <c:pt idx="0">
                    <c:v>1.35832650447373E-2</c:v>
                  </c:pt>
                  <c:pt idx="1">
                    <c:v>1.49206253110404E-2</c:v>
                  </c:pt>
                  <c:pt idx="2">
                    <c:v>1.48538660262366E-2</c:v>
                  </c:pt>
                  <c:pt idx="3">
                    <c:v>1.6576321773970899E-2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'[5]SEL by GT'!$K$3:$K$6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'[5]SEL by GT'!$L$3:$L$6</c:f>
              <c:numCache>
                <c:formatCode>General</c:formatCode>
                <c:ptCount val="4"/>
                <c:pt idx="0">
                  <c:v>2.5363779658204741</c:v>
                </c:pt>
                <c:pt idx="1">
                  <c:v>2.5466966966966971</c:v>
                </c:pt>
                <c:pt idx="2">
                  <c:v>2.5769841269841272</c:v>
                </c:pt>
                <c:pt idx="3">
                  <c:v>2.619224116629602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'[5]SEL by GT'!$M$2</c:f>
              <c:strCache>
                <c:ptCount val="1"/>
                <c:pt idx="0">
                  <c:v>GT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'[5]SEL by GT'!$M$12:$M$15</c:f>
                <c:numCache>
                  <c:formatCode>General</c:formatCode>
                  <c:ptCount val="4"/>
                  <c:pt idx="0">
                    <c:v>4.4883346647450903E-2</c:v>
                  </c:pt>
                  <c:pt idx="1">
                    <c:v>4.0954158477831702E-2</c:v>
                  </c:pt>
                  <c:pt idx="2">
                    <c:v>4.37112552654303E-2</c:v>
                  </c:pt>
                  <c:pt idx="3">
                    <c:v>4.9545665894921098E-2</c:v>
                  </c:pt>
                </c:numCache>
              </c:numRef>
            </c:plus>
            <c:minus>
              <c:numRef>
                <c:f>'[5]SEL by GT'!$M$12:$M$15</c:f>
                <c:numCache>
                  <c:formatCode>General</c:formatCode>
                  <c:ptCount val="4"/>
                  <c:pt idx="0">
                    <c:v>4.4883346647450903E-2</c:v>
                  </c:pt>
                  <c:pt idx="1">
                    <c:v>4.0954158477831702E-2</c:v>
                  </c:pt>
                  <c:pt idx="2">
                    <c:v>4.37112552654303E-2</c:v>
                  </c:pt>
                  <c:pt idx="3">
                    <c:v>4.9545665894921098E-2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'[5]SEL by GT'!$K$3:$K$6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'[5]SEL by GT'!$M$3:$M$6</c:f>
              <c:numCache>
                <c:formatCode>General</c:formatCode>
                <c:ptCount val="4"/>
                <c:pt idx="0">
                  <c:v>2.5113224637681069</c:v>
                </c:pt>
                <c:pt idx="1">
                  <c:v>2.5833333333333321</c:v>
                </c:pt>
                <c:pt idx="2">
                  <c:v>2.6602233676975868</c:v>
                </c:pt>
                <c:pt idx="3">
                  <c:v>2.6059602649006841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685168"/>
        <c:axId val="384685560"/>
      </c:lineChart>
      <c:catAx>
        <c:axId val="384685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4685560"/>
        <c:crosses val="autoZero"/>
        <c:auto val="1"/>
        <c:lblAlgn val="ctr"/>
        <c:lblOffset val="100"/>
        <c:noMultiLvlLbl val="0"/>
      </c:catAx>
      <c:valAx>
        <c:axId val="384685560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4685168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8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Self-Management of Goals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'[5]SEL by GT'!$Q$2</c:f>
              <c:strCache>
                <c:ptCount val="1"/>
                <c:pt idx="0">
                  <c:v>non-GT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'[5]SEL by GT'!$Q$12:$Q$15</c:f>
                <c:numCache>
                  <c:formatCode>General</c:formatCode>
                  <c:ptCount val="4"/>
                  <c:pt idx="0">
                    <c:v>1.3190954799469299E-2</c:v>
                  </c:pt>
                  <c:pt idx="1">
                    <c:v>1.4478128267045099E-2</c:v>
                  </c:pt>
                  <c:pt idx="2">
                    <c:v>1.44219694197215E-2</c:v>
                  </c:pt>
                  <c:pt idx="3">
                    <c:v>1.60955185273386E-2</c:v>
                  </c:pt>
                </c:numCache>
              </c:numRef>
            </c:plus>
            <c:minus>
              <c:numRef>
                <c:f>'[5]SEL by GT'!$Q$12:$Q$15</c:f>
                <c:numCache>
                  <c:formatCode>General</c:formatCode>
                  <c:ptCount val="4"/>
                  <c:pt idx="0">
                    <c:v>1.3190954799469299E-2</c:v>
                  </c:pt>
                  <c:pt idx="1">
                    <c:v>1.4478128267045099E-2</c:v>
                  </c:pt>
                  <c:pt idx="2">
                    <c:v>1.44219694197215E-2</c:v>
                  </c:pt>
                  <c:pt idx="3">
                    <c:v>1.60955185273386E-2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'[5]SEL by GT'!$P$3:$P$6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'[5]SEL by GT'!$Q$3:$Q$6</c:f>
              <c:numCache>
                <c:formatCode>General</c:formatCode>
                <c:ptCount val="4"/>
                <c:pt idx="0">
                  <c:v>2.7269556552067771</c:v>
                </c:pt>
                <c:pt idx="1">
                  <c:v>2.7543017206882752</c:v>
                </c:pt>
                <c:pt idx="2">
                  <c:v>2.7732281119714122</c:v>
                </c:pt>
                <c:pt idx="3">
                  <c:v>2.811201780415435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'[5]SEL by GT'!$R$2</c:f>
              <c:strCache>
                <c:ptCount val="1"/>
                <c:pt idx="0">
                  <c:v>GT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'[5]SEL by GT'!$R$12:$R$15</c:f>
                <c:numCache>
                  <c:formatCode>General</c:formatCode>
                  <c:ptCount val="4"/>
                  <c:pt idx="0">
                    <c:v>4.3999999999999997E-2</c:v>
                  </c:pt>
                  <c:pt idx="1">
                    <c:v>0.04</c:v>
                  </c:pt>
                  <c:pt idx="2">
                    <c:v>4.2000000000000003E-2</c:v>
                  </c:pt>
                  <c:pt idx="3">
                    <c:v>4.8000000000000001E-2</c:v>
                  </c:pt>
                </c:numCache>
              </c:numRef>
            </c:plus>
            <c:minus>
              <c:numRef>
                <c:f>'[5]SEL by GT'!$R$12:$R$15</c:f>
                <c:numCache>
                  <c:formatCode>General</c:formatCode>
                  <c:ptCount val="4"/>
                  <c:pt idx="0">
                    <c:v>4.3999999999999997E-2</c:v>
                  </c:pt>
                  <c:pt idx="1">
                    <c:v>0.04</c:v>
                  </c:pt>
                  <c:pt idx="2">
                    <c:v>4.2000000000000003E-2</c:v>
                  </c:pt>
                  <c:pt idx="3">
                    <c:v>4.8000000000000001E-2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'[5]SEL by GT'!$P$3:$P$6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'[5]SEL by GT'!$R$3:$R$6</c:f>
              <c:numCache>
                <c:formatCode>General</c:formatCode>
                <c:ptCount val="4"/>
                <c:pt idx="0">
                  <c:v>2.8206521739130381</c:v>
                </c:pt>
                <c:pt idx="1">
                  <c:v>2.8996983408748189</c:v>
                </c:pt>
                <c:pt idx="2">
                  <c:v>2.8883161512027522</c:v>
                </c:pt>
                <c:pt idx="3">
                  <c:v>2.7637969094922541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686344"/>
        <c:axId val="384686736"/>
      </c:lineChart>
      <c:catAx>
        <c:axId val="384686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4686736"/>
        <c:crosses val="autoZero"/>
        <c:auto val="1"/>
        <c:lblAlgn val="ctr"/>
        <c:lblOffset val="100"/>
        <c:noMultiLvlLbl val="0"/>
      </c:catAx>
      <c:valAx>
        <c:axId val="384686736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out"/>
        <c:minorTickMark val="none"/>
        <c:tickLblPos val="nextTo"/>
        <c:crossAx val="384686344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8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Self-Management of School Work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'[5]SEL by GT'!$V$2</c:f>
              <c:strCache>
                <c:ptCount val="1"/>
                <c:pt idx="0">
                  <c:v>non-GT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'[5]SEL by GT'!$V$12:$V$15</c:f>
                <c:numCache>
                  <c:formatCode>General</c:formatCode>
                  <c:ptCount val="4"/>
                  <c:pt idx="0">
                    <c:v>1.3218683362011201E-2</c:v>
                  </c:pt>
                  <c:pt idx="1">
                    <c:v>1.45208952637263E-2</c:v>
                  </c:pt>
                  <c:pt idx="2">
                    <c:v>1.4455885706100499E-2</c:v>
                  </c:pt>
                  <c:pt idx="3">
                    <c:v>1.6127389655051401E-2</c:v>
                  </c:pt>
                </c:numCache>
              </c:numRef>
            </c:plus>
            <c:minus>
              <c:numRef>
                <c:f>'[5]SEL by GT'!$V$12:$V$15</c:f>
                <c:numCache>
                  <c:formatCode>General</c:formatCode>
                  <c:ptCount val="4"/>
                  <c:pt idx="0">
                    <c:v>1.3218683362011201E-2</c:v>
                  </c:pt>
                  <c:pt idx="1">
                    <c:v>1.45208952637263E-2</c:v>
                  </c:pt>
                  <c:pt idx="2">
                    <c:v>1.4455885706100499E-2</c:v>
                  </c:pt>
                  <c:pt idx="3">
                    <c:v>1.6127389655051401E-2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'[5]SEL by GT'!$U$3:$U$6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'[5]SEL by GT'!$V$3:$V$6</c:f>
              <c:numCache>
                <c:formatCode>General</c:formatCode>
                <c:ptCount val="4"/>
                <c:pt idx="0">
                  <c:v>2.7336902390438311</c:v>
                </c:pt>
                <c:pt idx="1">
                  <c:v>2.714423076923083</c:v>
                </c:pt>
                <c:pt idx="2">
                  <c:v>2.6394381576335131</c:v>
                </c:pt>
                <c:pt idx="3">
                  <c:v>2.570620212503091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'[5]SEL by GT'!$W$2</c:f>
              <c:strCache>
                <c:ptCount val="1"/>
                <c:pt idx="0">
                  <c:v>GT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'[5]SEL by GT'!$W$12:$W$15</c:f>
                <c:numCache>
                  <c:formatCode>General</c:formatCode>
                  <c:ptCount val="4"/>
                  <c:pt idx="0">
                    <c:v>4.3999999999999997E-2</c:v>
                  </c:pt>
                  <c:pt idx="1">
                    <c:v>0.04</c:v>
                  </c:pt>
                  <c:pt idx="2">
                    <c:v>4.2999999999999997E-2</c:v>
                  </c:pt>
                  <c:pt idx="3">
                    <c:v>4.8000000000000001E-2</c:v>
                  </c:pt>
                </c:numCache>
              </c:numRef>
            </c:plus>
            <c:minus>
              <c:numRef>
                <c:f>'[5]SEL by GT'!$W$12:$W$15</c:f>
                <c:numCache>
                  <c:formatCode>General</c:formatCode>
                  <c:ptCount val="4"/>
                  <c:pt idx="0">
                    <c:v>4.3999999999999997E-2</c:v>
                  </c:pt>
                  <c:pt idx="1">
                    <c:v>0.04</c:v>
                  </c:pt>
                  <c:pt idx="2">
                    <c:v>4.2999999999999997E-2</c:v>
                  </c:pt>
                  <c:pt idx="3">
                    <c:v>4.8000000000000001E-2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'[5]SEL by GT'!$U$3:$U$6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'[5]SEL by GT'!$W$3:$W$6</c:f>
              <c:numCache>
                <c:formatCode>General</c:formatCode>
                <c:ptCount val="4"/>
                <c:pt idx="0">
                  <c:v>2.863</c:v>
                </c:pt>
                <c:pt idx="1">
                  <c:v>2.911999999999999</c:v>
                </c:pt>
                <c:pt idx="2">
                  <c:v>2.8039999999999998</c:v>
                </c:pt>
                <c:pt idx="3">
                  <c:v>2.5910000000000002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687912"/>
        <c:axId val="384688304"/>
      </c:lineChart>
      <c:catAx>
        <c:axId val="3846879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4688304"/>
        <c:crosses val="autoZero"/>
        <c:auto val="1"/>
        <c:lblAlgn val="ctr"/>
        <c:lblOffset val="100"/>
        <c:noMultiLvlLbl val="0"/>
      </c:catAx>
      <c:valAx>
        <c:axId val="384688304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4687912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 b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Engagement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ysClr val="windowText" lastClr="000000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'\Users\ahiggins\AppData\Local\Microsoft\Windows\Temporary Internet Files\Content.Outlook\1F2CXX12\[Copy of Climate across grades by gender and frl.xlsx]Climate by Gender'!$B$2</c:f>
              <c:strCache>
                <c:ptCount val="1"/>
                <c:pt idx="0">
                  <c:v>Female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'\Users\ahiggins\AppData\Local\Microsoft\Windows\Temporary Internet Files\Content.Outlook\1F2CXX12\[Copy of Climate across grades by gender and frl.xlsx]Climate by Gender'!$B$12:$B$15</c:f>
                <c:numCache>
                  <c:formatCode>General</c:formatCode>
                  <c:ptCount val="4"/>
                  <c:pt idx="0">
                    <c:v>1.8945312825138599E-2</c:v>
                  </c:pt>
                  <c:pt idx="1">
                    <c:v>2.0350530461117702E-2</c:v>
                  </c:pt>
                  <c:pt idx="2">
                    <c:v>2.0317538495956598E-2</c:v>
                  </c:pt>
                  <c:pt idx="3">
                    <c:v>2.2946067894935699E-2</c:v>
                  </c:pt>
                </c:numCache>
              </c:numRef>
            </c:plus>
            <c:minus>
              <c:numRef>
                <c:f>'\Users\ahiggins\AppData\Local\Microsoft\Windows\Temporary Internet Files\Content.Outlook\1F2CXX12\[Copy of Climate across grades by gender and frl.xlsx]Climate by Gender'!$B$12:$B$15</c:f>
                <c:numCache>
                  <c:formatCode>General</c:formatCode>
                  <c:ptCount val="4"/>
                  <c:pt idx="0">
                    <c:v>1.8945312825138599E-2</c:v>
                  </c:pt>
                  <c:pt idx="1">
                    <c:v>2.0350530461117702E-2</c:v>
                  </c:pt>
                  <c:pt idx="2">
                    <c:v>2.0317538495956598E-2</c:v>
                  </c:pt>
                  <c:pt idx="3">
                    <c:v>2.2946067894935699E-2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'\Users\ahiggins\AppData\Local\Microsoft\Windows\Temporary Internet Files\Content.Outlook\1F2CXX12\[Copy of Climate across grades by gender and frl.xlsx]Climate by Gender'!$A$3:$A$6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'\Users\ahiggins\AppData\Local\Microsoft\Windows\Temporary Internet Files\Content.Outlook\1F2CXX12\[Copy of Climate across grades by gender and frl.xlsx]Climate by Gender'!$B$3:$B$6</c:f>
              <c:numCache>
                <c:formatCode>General</c:formatCode>
                <c:ptCount val="4"/>
                <c:pt idx="0">
                  <c:v>2.88981220657277</c:v>
                </c:pt>
                <c:pt idx="1">
                  <c:v>2.7380281690140791</c:v>
                </c:pt>
                <c:pt idx="2">
                  <c:v>2.4925305975521992</c:v>
                </c:pt>
                <c:pt idx="3">
                  <c:v>2.4106290174472371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'\Users\ahiggins\AppData\Local\Microsoft\Windows\Temporary Internet Files\Content.Outlook\1F2CXX12\[Copy of Climate across grades by gender and frl.xlsx]Climate by Gender'!$C$2</c:f>
              <c:strCache>
                <c:ptCount val="1"/>
                <c:pt idx="0">
                  <c:v>Male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'\Users\ahiggins\AppData\Local\Microsoft\Windows\Temporary Internet Files\Content.Outlook\1F2CXX12\[Copy of Climate across grades by gender and frl.xlsx]Climate by Gender'!$C$12:$C$15</c:f>
                <c:numCache>
                  <c:formatCode>General</c:formatCode>
                  <c:ptCount val="4"/>
                  <c:pt idx="0">
                    <c:v>1.8433182521748699E-2</c:v>
                  </c:pt>
                  <c:pt idx="1">
                    <c:v>1.9923399391616799E-2</c:v>
                  </c:pt>
                  <c:pt idx="2">
                    <c:v>2.0165670088605099E-2</c:v>
                  </c:pt>
                  <c:pt idx="3">
                    <c:v>2.2237544884215699E-2</c:v>
                  </c:pt>
                </c:numCache>
              </c:numRef>
            </c:plus>
            <c:minus>
              <c:numRef>
                <c:f>'\Users\ahiggins\AppData\Local\Microsoft\Windows\Temporary Internet Files\Content.Outlook\1F2CXX12\[Copy of Climate across grades by gender and frl.xlsx]Climate by Gender'!$C$12:$C$15</c:f>
                <c:numCache>
                  <c:formatCode>General</c:formatCode>
                  <c:ptCount val="4"/>
                  <c:pt idx="0">
                    <c:v>1.8433182521748699E-2</c:v>
                  </c:pt>
                  <c:pt idx="1">
                    <c:v>1.9923399391616799E-2</c:v>
                  </c:pt>
                  <c:pt idx="2">
                    <c:v>2.0165670088605099E-2</c:v>
                  </c:pt>
                  <c:pt idx="3">
                    <c:v>2.2237544884215699E-2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'\Users\ahiggins\AppData\Local\Microsoft\Windows\Temporary Internet Files\Content.Outlook\1F2CXX12\[Copy of Climate across grades by gender and frl.xlsx]Climate by Gender'!$A$3:$A$6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'\Users\ahiggins\AppData\Local\Microsoft\Windows\Temporary Internet Files\Content.Outlook\1F2CXX12\[Copy of Climate across grades by gender and frl.xlsx]Climate by Gender'!$C$3:$C$6</c:f>
              <c:numCache>
                <c:formatCode>General</c:formatCode>
                <c:ptCount val="4"/>
                <c:pt idx="0">
                  <c:v>2.795318518518533</c:v>
                </c:pt>
                <c:pt idx="1">
                  <c:v>2.6986846659744028</c:v>
                </c:pt>
                <c:pt idx="2">
                  <c:v>2.4454964539007098</c:v>
                </c:pt>
                <c:pt idx="3">
                  <c:v>2.4064898663214929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7186664"/>
        <c:axId val="377187056"/>
      </c:lineChart>
      <c:catAx>
        <c:axId val="3771866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77187056"/>
        <c:crosses val="autoZero"/>
        <c:auto val="1"/>
        <c:lblAlgn val="ctr"/>
        <c:lblOffset val="100"/>
        <c:noMultiLvlLbl val="0"/>
      </c:catAx>
      <c:valAx>
        <c:axId val="377187056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77186664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9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Social Awareness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'[5]SEL by GT'!$AA$2</c:f>
              <c:strCache>
                <c:ptCount val="1"/>
                <c:pt idx="0">
                  <c:v>non-GT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'[5]SEL by GT'!$AA$12:$AA$15</c:f>
                <c:numCache>
                  <c:formatCode>General</c:formatCode>
                  <c:ptCount val="4"/>
                  <c:pt idx="0">
                    <c:v>1.0625618321216701E-2</c:v>
                  </c:pt>
                  <c:pt idx="1">
                    <c:v>1.16775874454199E-2</c:v>
                  </c:pt>
                  <c:pt idx="2">
                    <c:v>1.16149725842629E-2</c:v>
                  </c:pt>
                  <c:pt idx="3">
                    <c:v>1.2973413848529E-2</c:v>
                  </c:pt>
                </c:numCache>
              </c:numRef>
            </c:plus>
            <c:minus>
              <c:numRef>
                <c:f>'[5]SEL by GT'!$AA$12:$AA$15</c:f>
                <c:numCache>
                  <c:formatCode>General</c:formatCode>
                  <c:ptCount val="4"/>
                  <c:pt idx="0">
                    <c:v>1.0625618321216701E-2</c:v>
                  </c:pt>
                  <c:pt idx="1">
                    <c:v>1.16775874454199E-2</c:v>
                  </c:pt>
                  <c:pt idx="2">
                    <c:v>1.16149725842629E-2</c:v>
                  </c:pt>
                  <c:pt idx="3">
                    <c:v>1.2973413848529E-2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'[5]SEL by GT'!$Z$3:$Z$6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'[5]SEL by GT'!$AA$3:$AA$6</c:f>
              <c:numCache>
                <c:formatCode>General</c:formatCode>
                <c:ptCount val="4"/>
                <c:pt idx="0">
                  <c:v>2.9217470578485001</c:v>
                </c:pt>
                <c:pt idx="1">
                  <c:v>2.9889189189189231</c:v>
                </c:pt>
                <c:pt idx="2">
                  <c:v>3.0077143988908679</c:v>
                </c:pt>
                <c:pt idx="3">
                  <c:v>3.0367926859401511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'[5]SEL by GT'!$AB$2</c:f>
              <c:strCache>
                <c:ptCount val="1"/>
                <c:pt idx="0">
                  <c:v>GT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'[5]SEL by GT'!$AB$12:$AB$15</c:f>
                <c:numCache>
                  <c:formatCode>General</c:formatCode>
                  <c:ptCount val="4"/>
                  <c:pt idx="0">
                    <c:v>3.5032762336259897E-2</c:v>
                  </c:pt>
                  <c:pt idx="1">
                    <c:v>3.1980390305478203E-2</c:v>
                  </c:pt>
                  <c:pt idx="2">
                    <c:v>3.4122664911421199E-2</c:v>
                  </c:pt>
                  <c:pt idx="3">
                    <c:v>3.8776782739889201E-2</c:v>
                  </c:pt>
                </c:numCache>
              </c:numRef>
            </c:plus>
            <c:minus>
              <c:numRef>
                <c:f>'[5]SEL by GT'!$AB$12:$AB$15</c:f>
                <c:numCache>
                  <c:formatCode>General</c:formatCode>
                  <c:ptCount val="4"/>
                  <c:pt idx="0">
                    <c:v>3.5032762336259897E-2</c:v>
                  </c:pt>
                  <c:pt idx="1">
                    <c:v>3.1980390305478203E-2</c:v>
                  </c:pt>
                  <c:pt idx="2">
                    <c:v>3.4122664911421199E-2</c:v>
                  </c:pt>
                  <c:pt idx="3">
                    <c:v>3.8776782739889201E-2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'[5]SEL by GT'!$Z$3:$Z$6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'[5]SEL by GT'!$AB$3:$AB$6</c:f>
              <c:numCache>
                <c:formatCode>General</c:formatCode>
                <c:ptCount val="4"/>
                <c:pt idx="0">
                  <c:v>2.9843243243243229</c:v>
                </c:pt>
                <c:pt idx="1">
                  <c:v>3.045945945945943</c:v>
                </c:pt>
                <c:pt idx="2">
                  <c:v>3.0510256410256389</c:v>
                </c:pt>
                <c:pt idx="3">
                  <c:v>3.0761589403974909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689088"/>
        <c:axId val="384689480"/>
      </c:lineChart>
      <c:catAx>
        <c:axId val="3846890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4689480"/>
        <c:crosses val="autoZero"/>
        <c:auto val="1"/>
        <c:lblAlgn val="ctr"/>
        <c:lblOffset val="100"/>
        <c:noMultiLvlLbl val="0"/>
      </c:catAx>
      <c:valAx>
        <c:axId val="384689480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crossAx val="384689088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9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Relationship Skills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'[5]SEL by GT'!$AF$2</c:f>
              <c:strCache>
                <c:ptCount val="1"/>
                <c:pt idx="0">
                  <c:v>non-GT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'[5]SEL by GT'!$AF$12:$AF$15</c:f>
                <c:numCache>
                  <c:formatCode>General</c:formatCode>
                  <c:ptCount val="4"/>
                  <c:pt idx="0">
                    <c:v>1.18651101711008E-2</c:v>
                  </c:pt>
                  <c:pt idx="1">
                    <c:v>1.3034648876326599E-2</c:v>
                  </c:pt>
                  <c:pt idx="2">
                    <c:v>1.2995634574878699E-2</c:v>
                  </c:pt>
                  <c:pt idx="3">
                    <c:v>1.4483104475011501E-2</c:v>
                  </c:pt>
                </c:numCache>
              </c:numRef>
            </c:plus>
            <c:minus>
              <c:numRef>
                <c:f>'[5]SEL by GT'!$AF$12:$AF$15</c:f>
                <c:numCache>
                  <c:formatCode>General</c:formatCode>
                  <c:ptCount val="4"/>
                  <c:pt idx="0">
                    <c:v>1.18651101711008E-2</c:v>
                  </c:pt>
                  <c:pt idx="1">
                    <c:v>1.3034648876326599E-2</c:v>
                  </c:pt>
                  <c:pt idx="2">
                    <c:v>1.2995634574878699E-2</c:v>
                  </c:pt>
                  <c:pt idx="3">
                    <c:v>1.4483104475011501E-2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'[5]SEL by GT'!$AE$3:$AE$6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'[5]SEL by GT'!$AF$3:$AF$6</c:f>
              <c:numCache>
                <c:formatCode>General</c:formatCode>
                <c:ptCount val="4"/>
                <c:pt idx="0">
                  <c:v>2.8577977080219301</c:v>
                </c:pt>
                <c:pt idx="1">
                  <c:v>2.85100220485067</c:v>
                </c:pt>
                <c:pt idx="2">
                  <c:v>2.7880952380952371</c:v>
                </c:pt>
                <c:pt idx="3">
                  <c:v>2.88474387527839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'[5]SEL by GT'!$AG$2</c:f>
              <c:strCache>
                <c:ptCount val="1"/>
                <c:pt idx="0">
                  <c:v>GT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'[5]SEL by GT'!$AG$12:$AG$15</c:f>
                <c:numCache>
                  <c:formatCode>General</c:formatCode>
                  <c:ptCount val="4"/>
                  <c:pt idx="0">
                    <c:v>3.9186506704721402E-2</c:v>
                  </c:pt>
                  <c:pt idx="1">
                    <c:v>3.5756032596756401E-2</c:v>
                  </c:pt>
                  <c:pt idx="2">
                    <c:v>3.8163183574187798E-2</c:v>
                  </c:pt>
                  <c:pt idx="3">
                    <c:v>4.3257058882695397E-2</c:v>
                  </c:pt>
                </c:numCache>
              </c:numRef>
            </c:plus>
            <c:minus>
              <c:numRef>
                <c:f>'[5]SEL by GT'!$AG$12:$AG$15</c:f>
                <c:numCache>
                  <c:formatCode>General</c:formatCode>
                  <c:ptCount val="4"/>
                  <c:pt idx="0">
                    <c:v>3.9186506704721402E-2</c:v>
                  </c:pt>
                  <c:pt idx="1">
                    <c:v>3.5756032596756401E-2</c:v>
                  </c:pt>
                  <c:pt idx="2">
                    <c:v>3.8163183574187798E-2</c:v>
                  </c:pt>
                  <c:pt idx="3">
                    <c:v>4.3257058882695397E-2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'[5]SEL by GT'!$AE$3:$AE$6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'[5]SEL by GT'!$AG$3:$AG$6</c:f>
              <c:numCache>
                <c:formatCode>General</c:formatCode>
                <c:ptCount val="4"/>
                <c:pt idx="0">
                  <c:v>2.9222826086956708</c:v>
                </c:pt>
                <c:pt idx="1">
                  <c:v>2.91704374057313</c:v>
                </c:pt>
                <c:pt idx="2">
                  <c:v>2.9085910652920548</c:v>
                </c:pt>
                <c:pt idx="3">
                  <c:v>2.9242825607061329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690264"/>
        <c:axId val="384690656"/>
      </c:lineChart>
      <c:catAx>
        <c:axId val="384690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4690656"/>
        <c:crosses val="autoZero"/>
        <c:auto val="1"/>
        <c:lblAlgn val="ctr"/>
        <c:lblOffset val="100"/>
        <c:noMultiLvlLbl val="0"/>
      </c:catAx>
      <c:valAx>
        <c:axId val="384690656"/>
        <c:scaling>
          <c:orientation val="minMax"/>
          <c:max val="3.5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4690264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9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/>
              <a:t>Responsible Decision-Making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'[5]SEL by GT'!$AK$2</c:f>
              <c:strCache>
                <c:ptCount val="1"/>
                <c:pt idx="0">
                  <c:v>non-GT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'[5]SEL by GT'!$AK$12:$AK$15</c:f>
                <c:numCache>
                  <c:formatCode>General</c:formatCode>
                  <c:ptCount val="4"/>
                  <c:pt idx="0">
                    <c:v>1.2E-2</c:v>
                  </c:pt>
                  <c:pt idx="1">
                    <c:v>1.2999999999999999E-2</c:v>
                  </c:pt>
                  <c:pt idx="2">
                    <c:v>1.2999999999999999E-2</c:v>
                  </c:pt>
                  <c:pt idx="3">
                    <c:v>1.4999999999999999E-2</c:v>
                  </c:pt>
                </c:numCache>
              </c:numRef>
            </c:plus>
            <c:minus>
              <c:numRef>
                <c:f>'[5]SEL by GT'!$AK$12:$AK$15</c:f>
                <c:numCache>
                  <c:formatCode>General</c:formatCode>
                  <c:ptCount val="4"/>
                  <c:pt idx="0">
                    <c:v>1.2E-2</c:v>
                  </c:pt>
                  <c:pt idx="1">
                    <c:v>1.2999999999999999E-2</c:v>
                  </c:pt>
                  <c:pt idx="2">
                    <c:v>1.2999999999999999E-2</c:v>
                  </c:pt>
                  <c:pt idx="3">
                    <c:v>1.4999999999999999E-2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'[5]SEL by GT'!$AJ$3:$AJ$6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'[5]SEL by GT'!$AK$3:$AK$6</c:f>
              <c:numCache>
                <c:formatCode>General</c:formatCode>
                <c:ptCount val="4"/>
                <c:pt idx="0">
                  <c:v>2.8856655005830389</c:v>
                </c:pt>
                <c:pt idx="1">
                  <c:v>2.927777777777778</c:v>
                </c:pt>
                <c:pt idx="2">
                  <c:v>2.9431858936043018</c:v>
                </c:pt>
                <c:pt idx="3">
                  <c:v>3.0572878000494841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'[5]SEL by GT'!$AL$2</c:f>
              <c:strCache>
                <c:ptCount val="1"/>
                <c:pt idx="0">
                  <c:v>GT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'[5]SEL by GT'!$AL$12:$AL$15</c:f>
                <c:numCache>
                  <c:formatCode>General</c:formatCode>
                  <c:ptCount val="4"/>
                  <c:pt idx="0">
                    <c:v>3.9662142100885998E-2</c:v>
                  </c:pt>
                  <c:pt idx="1">
                    <c:v>3.6108428737615703E-2</c:v>
                  </c:pt>
                  <c:pt idx="2">
                    <c:v>3.8626398146361603E-2</c:v>
                  </c:pt>
                  <c:pt idx="3">
                    <c:v>4.3782101558574302E-2</c:v>
                  </c:pt>
                </c:numCache>
              </c:numRef>
            </c:plus>
            <c:minus>
              <c:numRef>
                <c:f>'[5]SEL by GT'!$AL$12:$AL$15</c:f>
                <c:numCache>
                  <c:formatCode>General</c:formatCode>
                  <c:ptCount val="4"/>
                  <c:pt idx="0">
                    <c:v>3.9662142100885998E-2</c:v>
                  </c:pt>
                  <c:pt idx="1">
                    <c:v>3.6108428737615703E-2</c:v>
                  </c:pt>
                  <c:pt idx="2">
                    <c:v>3.8626398146361603E-2</c:v>
                  </c:pt>
                  <c:pt idx="3">
                    <c:v>4.3782101558574302E-2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'[5]SEL by GT'!$AJ$3:$AJ$6</c:f>
              <c:strCach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11</c:v>
                </c:pt>
              </c:strCache>
            </c:strRef>
          </c:cat>
          <c:val>
            <c:numRef>
              <c:f>'[5]SEL by GT'!$AL$3:$AL$6</c:f>
              <c:numCache>
                <c:formatCode>General</c:formatCode>
                <c:ptCount val="4"/>
                <c:pt idx="0">
                  <c:v>3.024</c:v>
                </c:pt>
                <c:pt idx="1">
                  <c:v>3.0750000000000002</c:v>
                </c:pt>
                <c:pt idx="2">
                  <c:v>3.08</c:v>
                </c:pt>
                <c:pt idx="3">
                  <c:v>3.0910000000000002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691440"/>
        <c:axId val="384691832"/>
      </c:lineChart>
      <c:catAx>
        <c:axId val="384691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384691832"/>
        <c:crosses val="autoZero"/>
        <c:auto val="1"/>
        <c:lblAlgn val="ctr"/>
        <c:lblOffset val="100"/>
        <c:noMultiLvlLbl val="0"/>
      </c:catAx>
      <c:valAx>
        <c:axId val="384691832"/>
        <c:scaling>
          <c:orientation val="minMax"/>
          <c:max val="3.5"/>
          <c:min val="2.2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out"/>
        <c:minorTickMark val="none"/>
        <c:tickLblPos val="nextTo"/>
        <c:crossAx val="384691440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4">
    <c:autoUpdate val="0"/>
  </c:externalData>
</c:chartSpace>
</file>

<file path=ppt/charts/chart9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'[Risk by Scales 09222016.xlsx]CHART'!$A$2</c:f>
              <c:strCache>
                <c:ptCount val="1"/>
                <c:pt idx="0">
                  <c:v>No Risk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'[Risk by Scales 09222016.xlsx]CHART'!$B$1:$I$1</c:f>
              <c:strCache>
                <c:ptCount val="8"/>
                <c:pt idx="0">
                  <c:v>Student Engagement</c:v>
                </c:pt>
                <c:pt idx="1">
                  <c:v>Adult Respect</c:v>
                </c:pt>
                <c:pt idx="2">
                  <c:v>Student Participation</c:v>
                </c:pt>
                <c:pt idx="3">
                  <c:v>Adult Caring</c:v>
                </c:pt>
                <c:pt idx="4">
                  <c:v>Teacher Support</c:v>
                </c:pt>
                <c:pt idx="5">
                  <c:v>Academic Commitment</c:v>
                </c:pt>
                <c:pt idx="6">
                  <c:v>Utility of Edu.</c:v>
                </c:pt>
                <c:pt idx="7">
                  <c:v>SEL</c:v>
                </c:pt>
              </c:strCache>
            </c:strRef>
          </c:cat>
          <c:val>
            <c:numRef>
              <c:f>'[Risk by Scales 09222016.xlsx]CHART'!$B$2:$I$2</c:f>
              <c:numCache>
                <c:formatCode>0%</c:formatCode>
                <c:ptCount val="8"/>
                <c:pt idx="0">
                  <c:v>0.63013371537726837</c:v>
                </c:pt>
                <c:pt idx="1">
                  <c:v>0.82076868602330522</c:v>
                </c:pt>
                <c:pt idx="2">
                  <c:v>0.74583002382843522</c:v>
                </c:pt>
                <c:pt idx="3">
                  <c:v>0.81428056940311233</c:v>
                </c:pt>
                <c:pt idx="4">
                  <c:v>0.84382527179220101</c:v>
                </c:pt>
                <c:pt idx="5">
                  <c:v>0.90092137964478392</c:v>
                </c:pt>
                <c:pt idx="6">
                  <c:v>0.82468748418442228</c:v>
                </c:pt>
                <c:pt idx="7">
                  <c:v>0.70241105673107795</c:v>
                </c:pt>
              </c:numCache>
            </c:numRef>
          </c:val>
        </c:ser>
        <c:ser>
          <c:idx val="1"/>
          <c:order val="1"/>
          <c:tx>
            <c:strRef>
              <c:f>'[Risk by Scales 09222016.xlsx]CHART'!$A$3</c:f>
              <c:strCache>
                <c:ptCount val="1"/>
                <c:pt idx="0">
                  <c:v>Low Risk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'[Risk by Scales 09222016.xlsx]CHART'!$B$1:$I$1</c:f>
              <c:strCache>
                <c:ptCount val="8"/>
                <c:pt idx="0">
                  <c:v>Student Engagement</c:v>
                </c:pt>
                <c:pt idx="1">
                  <c:v>Adult Respect</c:v>
                </c:pt>
                <c:pt idx="2">
                  <c:v>Student Participation</c:v>
                </c:pt>
                <c:pt idx="3">
                  <c:v>Adult Caring</c:v>
                </c:pt>
                <c:pt idx="4">
                  <c:v>Teacher Support</c:v>
                </c:pt>
                <c:pt idx="5">
                  <c:v>Academic Commitment</c:v>
                </c:pt>
                <c:pt idx="6">
                  <c:v>Utility of Edu.</c:v>
                </c:pt>
                <c:pt idx="7">
                  <c:v>SEL</c:v>
                </c:pt>
              </c:strCache>
            </c:strRef>
          </c:cat>
          <c:val>
            <c:numRef>
              <c:f>'[Risk by Scales 09222016.xlsx]CHART'!$B$3:$I$3</c:f>
              <c:numCache>
                <c:formatCode>0%</c:formatCode>
                <c:ptCount val="8"/>
                <c:pt idx="0">
                  <c:v>0.56625757340375948</c:v>
                </c:pt>
                <c:pt idx="1">
                  <c:v>0.79083398459305576</c:v>
                </c:pt>
                <c:pt idx="2">
                  <c:v>0.70237861214861408</c:v>
                </c:pt>
                <c:pt idx="3">
                  <c:v>0.77449723974763407</c:v>
                </c:pt>
                <c:pt idx="4">
                  <c:v>0.81062916525471596</c:v>
                </c:pt>
                <c:pt idx="5">
                  <c:v>0.86298778084351602</c:v>
                </c:pt>
                <c:pt idx="6">
                  <c:v>0.78005787950539329</c:v>
                </c:pt>
                <c:pt idx="7">
                  <c:v>0.68980820601246595</c:v>
                </c:pt>
              </c:numCache>
            </c:numRef>
          </c:val>
        </c:ser>
        <c:ser>
          <c:idx val="2"/>
          <c:order val="2"/>
          <c:tx>
            <c:strRef>
              <c:f>'[Risk by Scales 09222016.xlsx]CHART'!$A$4</c:f>
              <c:strCache>
                <c:ptCount val="1"/>
                <c:pt idx="0">
                  <c:v>Moderate Risk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'[Risk by Scales 09222016.xlsx]CHART'!$B$1:$I$1</c:f>
              <c:strCache>
                <c:ptCount val="8"/>
                <c:pt idx="0">
                  <c:v>Student Engagement</c:v>
                </c:pt>
                <c:pt idx="1">
                  <c:v>Adult Respect</c:v>
                </c:pt>
                <c:pt idx="2">
                  <c:v>Student Participation</c:v>
                </c:pt>
                <c:pt idx="3">
                  <c:v>Adult Caring</c:v>
                </c:pt>
                <c:pt idx="4">
                  <c:v>Teacher Support</c:v>
                </c:pt>
                <c:pt idx="5">
                  <c:v>Academic Commitment</c:v>
                </c:pt>
                <c:pt idx="6">
                  <c:v>Utility of Edu.</c:v>
                </c:pt>
                <c:pt idx="7">
                  <c:v>SEL</c:v>
                </c:pt>
              </c:strCache>
            </c:strRef>
          </c:cat>
          <c:val>
            <c:numRef>
              <c:f>'[Risk by Scales 09222016.xlsx]CHART'!$B$4:$I$4</c:f>
              <c:numCache>
                <c:formatCode>0%</c:formatCode>
                <c:ptCount val="8"/>
                <c:pt idx="0">
                  <c:v>0.54628224582701057</c:v>
                </c:pt>
                <c:pt idx="1">
                  <c:v>0.75971033574720215</c:v>
                </c:pt>
                <c:pt idx="2">
                  <c:v>0.68005406449121453</c:v>
                </c:pt>
                <c:pt idx="3">
                  <c:v>0.73787908054858031</c:v>
                </c:pt>
                <c:pt idx="4">
                  <c:v>0.77964787952607684</c:v>
                </c:pt>
                <c:pt idx="5">
                  <c:v>0.8189000774593338</c:v>
                </c:pt>
                <c:pt idx="6">
                  <c:v>0.76197836166924271</c:v>
                </c:pt>
                <c:pt idx="7">
                  <c:v>0.64222412412688767</c:v>
                </c:pt>
              </c:numCache>
            </c:numRef>
          </c:val>
        </c:ser>
        <c:ser>
          <c:idx val="3"/>
          <c:order val="3"/>
          <c:tx>
            <c:strRef>
              <c:f>'[Risk by Scales 09222016.xlsx]CHART'!$A$5</c:f>
              <c:strCache>
                <c:ptCount val="1"/>
                <c:pt idx="0">
                  <c:v>High Risk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'[Risk by Scales 09222016.xlsx]CHART'!$B$1:$I$1</c:f>
              <c:strCache>
                <c:ptCount val="8"/>
                <c:pt idx="0">
                  <c:v>Student Engagement</c:v>
                </c:pt>
                <c:pt idx="1">
                  <c:v>Adult Respect</c:v>
                </c:pt>
                <c:pt idx="2">
                  <c:v>Student Participation</c:v>
                </c:pt>
                <c:pt idx="3">
                  <c:v>Adult Caring</c:v>
                </c:pt>
                <c:pt idx="4">
                  <c:v>Teacher Support</c:v>
                </c:pt>
                <c:pt idx="5">
                  <c:v>Academic Commitment</c:v>
                </c:pt>
                <c:pt idx="6">
                  <c:v>Utility of Edu.</c:v>
                </c:pt>
                <c:pt idx="7">
                  <c:v>SEL</c:v>
                </c:pt>
              </c:strCache>
            </c:strRef>
          </c:cat>
          <c:val>
            <c:numRef>
              <c:f>'[Risk by Scales 09222016.xlsx]CHART'!$B$5:$I$5</c:f>
              <c:numCache>
                <c:formatCode>0%</c:formatCode>
                <c:ptCount val="8"/>
                <c:pt idx="0">
                  <c:v>0.49139784946236559</c:v>
                </c:pt>
                <c:pt idx="1">
                  <c:v>0.71794473765911204</c:v>
                </c:pt>
                <c:pt idx="2">
                  <c:v>0.6365384615384615</c:v>
                </c:pt>
                <c:pt idx="3">
                  <c:v>0.68731928954977284</c:v>
                </c:pt>
                <c:pt idx="4">
                  <c:v>0.7450733091597036</c:v>
                </c:pt>
                <c:pt idx="5">
                  <c:v>0.77809734513274331</c:v>
                </c:pt>
                <c:pt idx="6">
                  <c:v>0.67059690493736179</c:v>
                </c:pt>
                <c:pt idx="7">
                  <c:v>0.63833619570225775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84692616"/>
        <c:axId val="384693008"/>
      </c:barChart>
      <c:catAx>
        <c:axId val="384692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en-US"/>
          </a:p>
        </c:txPr>
        <c:crossAx val="384693008"/>
        <c:crosses val="autoZero"/>
        <c:auto val="1"/>
        <c:lblAlgn val="ctr"/>
        <c:lblOffset val="100"/>
        <c:noMultiLvlLbl val="0"/>
      </c:catAx>
      <c:valAx>
        <c:axId val="384693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en-US"/>
          </a:p>
        </c:txPr>
        <c:crossAx val="384692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Gill Sans MT" panose="020B0502020104020203" pitchFamily="34" charset="0"/>
        </a:defRPr>
      </a:pPr>
      <a:endParaRPr lang="en-US"/>
    </a:p>
  </c:txPr>
  <c:externalData r:id="rId3">
    <c:autoUpdate val="0"/>
  </c:externalData>
</c:chartSpace>
</file>

<file path=ppt/charts/chart9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'[SEL by RIsk.xlsx]CHART'!$A$3</c:f>
              <c:strCache>
                <c:ptCount val="1"/>
                <c:pt idx="0">
                  <c:v>No Risk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'[SEL by RIsk.xlsx]CHART'!$B$2:$I$2</c:f>
              <c:strCache>
                <c:ptCount val="8"/>
                <c:pt idx="0">
                  <c:v>Self-Awareness of Self</c:v>
                </c:pt>
                <c:pt idx="1">
                  <c:v>Self-Awareness of Emotion</c:v>
                </c:pt>
                <c:pt idx="2">
                  <c:v>Social Awareness</c:v>
                </c:pt>
                <c:pt idx="3">
                  <c:v>Self-Management of Emotion</c:v>
                </c:pt>
                <c:pt idx="4">
                  <c:v>Self-Management of Goals</c:v>
                </c:pt>
                <c:pt idx="5">
                  <c:v>Self-Management of Schoolwork</c:v>
                </c:pt>
                <c:pt idx="6">
                  <c:v>Relationship Skills</c:v>
                </c:pt>
                <c:pt idx="7">
                  <c:v>Responsible Decision-Making</c:v>
                </c:pt>
              </c:strCache>
            </c:strRef>
          </c:cat>
          <c:val>
            <c:numRef>
              <c:f>'[SEL by RIsk.xlsx]CHART'!$B$3:$I$3</c:f>
              <c:numCache>
                <c:formatCode>0%</c:formatCode>
                <c:ptCount val="8"/>
                <c:pt idx="0">
                  <c:v>0.74032200781342483</c:v>
                </c:pt>
                <c:pt idx="1">
                  <c:v>0.73924573924573922</c:v>
                </c:pt>
                <c:pt idx="2">
                  <c:v>0.77966417910447761</c:v>
                </c:pt>
                <c:pt idx="3">
                  <c:v>0.5587634878973462</c:v>
                </c:pt>
                <c:pt idx="4">
                  <c:v>0.66898040130657954</c:v>
                </c:pt>
                <c:pt idx="5">
                  <c:v>0.6336141631401172</c:v>
                </c:pt>
                <c:pt idx="6">
                  <c:v>0.71161413488136516</c:v>
                </c:pt>
                <c:pt idx="7">
                  <c:v>0.76356661676646709</c:v>
                </c:pt>
              </c:numCache>
            </c:numRef>
          </c:val>
        </c:ser>
        <c:ser>
          <c:idx val="1"/>
          <c:order val="1"/>
          <c:tx>
            <c:strRef>
              <c:f>'[SEL by RIsk.xlsx]CHART'!$A$4</c:f>
              <c:strCache>
                <c:ptCount val="1"/>
                <c:pt idx="0">
                  <c:v>Low Risk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'[SEL by RIsk.xlsx]CHART'!$B$2:$I$2</c:f>
              <c:strCache>
                <c:ptCount val="8"/>
                <c:pt idx="0">
                  <c:v>Self-Awareness of Self</c:v>
                </c:pt>
                <c:pt idx="1">
                  <c:v>Self-Awareness of Emotion</c:v>
                </c:pt>
                <c:pt idx="2">
                  <c:v>Social Awareness</c:v>
                </c:pt>
                <c:pt idx="3">
                  <c:v>Self-Management of Emotion</c:v>
                </c:pt>
                <c:pt idx="4">
                  <c:v>Self-Management of Goals</c:v>
                </c:pt>
                <c:pt idx="5">
                  <c:v>Self-Management of Schoolwork</c:v>
                </c:pt>
                <c:pt idx="6">
                  <c:v>Relationship Skills</c:v>
                </c:pt>
                <c:pt idx="7">
                  <c:v>Responsible Decision-Making</c:v>
                </c:pt>
              </c:strCache>
            </c:strRef>
          </c:cat>
          <c:val>
            <c:numRef>
              <c:f>'[SEL by RIsk.xlsx]CHART'!$B$4:$I$4</c:f>
              <c:numCache>
                <c:formatCode>0%</c:formatCode>
                <c:ptCount val="8"/>
                <c:pt idx="0">
                  <c:v>0.73986182036647641</c:v>
                </c:pt>
                <c:pt idx="1">
                  <c:v>0.72712918188098297</c:v>
                </c:pt>
                <c:pt idx="2">
                  <c:v>0.77992916174734361</c:v>
                </c:pt>
                <c:pt idx="3">
                  <c:v>0.54374537379718724</c:v>
                </c:pt>
                <c:pt idx="4">
                  <c:v>0.65195571955719556</c:v>
                </c:pt>
                <c:pt idx="5">
                  <c:v>0.58698643601336742</c:v>
                </c:pt>
                <c:pt idx="6">
                  <c:v>0.70409876543209882</c:v>
                </c:pt>
                <c:pt idx="7">
                  <c:v>0.75708884688090738</c:v>
                </c:pt>
              </c:numCache>
            </c:numRef>
          </c:val>
        </c:ser>
        <c:ser>
          <c:idx val="2"/>
          <c:order val="2"/>
          <c:tx>
            <c:strRef>
              <c:f>'[SEL by RIsk.xlsx]CHART'!$A$5</c:f>
              <c:strCache>
                <c:ptCount val="1"/>
                <c:pt idx="0">
                  <c:v>Moderate Risk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'[SEL by RIsk.xlsx]CHART'!$B$2:$I$2</c:f>
              <c:strCache>
                <c:ptCount val="8"/>
                <c:pt idx="0">
                  <c:v>Self-Awareness of Self</c:v>
                </c:pt>
                <c:pt idx="1">
                  <c:v>Self-Awareness of Emotion</c:v>
                </c:pt>
                <c:pt idx="2">
                  <c:v>Social Awareness</c:v>
                </c:pt>
                <c:pt idx="3">
                  <c:v>Self-Management of Emotion</c:v>
                </c:pt>
                <c:pt idx="4">
                  <c:v>Self-Management of Goals</c:v>
                </c:pt>
                <c:pt idx="5">
                  <c:v>Self-Management of Schoolwork</c:v>
                </c:pt>
                <c:pt idx="6">
                  <c:v>Relationship Skills</c:v>
                </c:pt>
                <c:pt idx="7">
                  <c:v>Responsible Decision-Making</c:v>
                </c:pt>
              </c:strCache>
            </c:strRef>
          </c:cat>
          <c:val>
            <c:numRef>
              <c:f>'[SEL by RIsk.xlsx]CHART'!$B$5:$I$5</c:f>
              <c:numCache>
                <c:formatCode>0%</c:formatCode>
                <c:ptCount val="8"/>
                <c:pt idx="0">
                  <c:v>0.68671164564388387</c:v>
                </c:pt>
                <c:pt idx="1">
                  <c:v>0.68257940327237732</c:v>
                </c:pt>
                <c:pt idx="2">
                  <c:v>0.75474317445627026</c:v>
                </c:pt>
                <c:pt idx="3">
                  <c:v>0.49596541786743514</c:v>
                </c:pt>
                <c:pt idx="4">
                  <c:v>0.58004038073262187</c:v>
                </c:pt>
                <c:pt idx="5">
                  <c:v>0.53920061491160642</c:v>
                </c:pt>
                <c:pt idx="6">
                  <c:v>0.65056049478160027</c:v>
                </c:pt>
                <c:pt idx="7">
                  <c:v>0.70327374042256796</c:v>
                </c:pt>
              </c:numCache>
            </c:numRef>
          </c:val>
        </c:ser>
        <c:ser>
          <c:idx val="3"/>
          <c:order val="3"/>
          <c:tx>
            <c:strRef>
              <c:f>'[SEL by RIsk.xlsx]CHART'!$A$6</c:f>
              <c:strCache>
                <c:ptCount val="1"/>
                <c:pt idx="0">
                  <c:v>High Risk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'[SEL by RIsk.xlsx]CHART'!$B$2:$I$2</c:f>
              <c:strCache>
                <c:ptCount val="8"/>
                <c:pt idx="0">
                  <c:v>Self-Awareness of Self</c:v>
                </c:pt>
                <c:pt idx="1">
                  <c:v>Self-Awareness of Emotion</c:v>
                </c:pt>
                <c:pt idx="2">
                  <c:v>Social Awareness</c:v>
                </c:pt>
                <c:pt idx="3">
                  <c:v>Self-Management of Emotion</c:v>
                </c:pt>
                <c:pt idx="4">
                  <c:v>Self-Management of Goals</c:v>
                </c:pt>
                <c:pt idx="5">
                  <c:v>Self-Management of Schoolwork</c:v>
                </c:pt>
                <c:pt idx="6">
                  <c:v>Relationship Skills</c:v>
                </c:pt>
                <c:pt idx="7">
                  <c:v>Responsible Decision-Making</c:v>
                </c:pt>
              </c:strCache>
            </c:strRef>
          </c:cat>
          <c:val>
            <c:numRef>
              <c:f>'[SEL by RIsk.xlsx]CHART'!$B$6:$I$6</c:f>
              <c:numCache>
                <c:formatCode>0%</c:formatCode>
                <c:ptCount val="8"/>
                <c:pt idx="0">
                  <c:v>0.68590041879944164</c:v>
                </c:pt>
                <c:pt idx="1">
                  <c:v>0.70627871362940275</c:v>
                </c:pt>
                <c:pt idx="2">
                  <c:v>0.75</c:v>
                </c:pt>
                <c:pt idx="3">
                  <c:v>0.50899031811894879</c:v>
                </c:pt>
                <c:pt idx="4">
                  <c:v>0.58834412580943574</c:v>
                </c:pt>
                <c:pt idx="5">
                  <c:v>0.4973659745894019</c:v>
                </c:pt>
                <c:pt idx="6">
                  <c:v>0.63714902807775375</c:v>
                </c:pt>
                <c:pt idx="7">
                  <c:v>0.69528056484578227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85947528"/>
        <c:axId val="385947920"/>
      </c:barChart>
      <c:catAx>
        <c:axId val="385947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en-US"/>
          </a:p>
        </c:txPr>
        <c:crossAx val="385947920"/>
        <c:crosses val="autoZero"/>
        <c:auto val="1"/>
        <c:lblAlgn val="ctr"/>
        <c:lblOffset val="100"/>
        <c:noMultiLvlLbl val="0"/>
      </c:catAx>
      <c:valAx>
        <c:axId val="38594792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5947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9582F-9601-42B3-BF96-33BDAC6DA74D}" type="datetimeFigureOut">
              <a:rPr lang="en-US" smtClean="0"/>
              <a:t>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FEBDD-905E-4F0A-8D1E-55E167821E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392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9582F-9601-42B3-BF96-33BDAC6DA74D}" type="datetimeFigureOut">
              <a:rPr lang="en-US" smtClean="0"/>
              <a:t>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FEBDD-905E-4F0A-8D1E-55E167821E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257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9582F-9601-42B3-BF96-33BDAC6DA74D}" type="datetimeFigureOut">
              <a:rPr lang="en-US" smtClean="0"/>
              <a:t>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FEBDD-905E-4F0A-8D1E-55E167821E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638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9582F-9601-42B3-BF96-33BDAC6DA74D}" type="datetimeFigureOut">
              <a:rPr lang="en-US" smtClean="0"/>
              <a:t>1/6/2017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FEBDD-905E-4F0A-8D1E-55E167821E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869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9582F-9601-42B3-BF96-33BDAC6DA74D}" type="datetimeFigureOut">
              <a:rPr lang="en-US" smtClean="0"/>
              <a:t>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FEBDD-905E-4F0A-8D1E-55E167821E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498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9582F-9601-42B3-BF96-33BDAC6DA74D}" type="datetimeFigureOut">
              <a:rPr lang="en-US" smtClean="0"/>
              <a:t>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FEBDD-905E-4F0A-8D1E-55E167821E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617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9582F-9601-42B3-BF96-33BDAC6DA74D}" type="datetimeFigureOut">
              <a:rPr lang="en-US" smtClean="0"/>
              <a:t>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FEBDD-905E-4F0A-8D1E-55E167821E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33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9582F-9601-42B3-BF96-33BDAC6DA74D}" type="datetimeFigureOut">
              <a:rPr lang="en-US" smtClean="0"/>
              <a:t>1/6/2017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FEBDD-905E-4F0A-8D1E-55E167821E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407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9582F-9601-42B3-BF96-33BDAC6DA74D}" type="datetimeFigureOut">
              <a:rPr lang="en-US" smtClean="0"/>
              <a:t>1/6/2017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FEBDD-905E-4F0A-8D1E-55E167821E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91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9582F-9601-42B3-BF96-33BDAC6DA74D}" type="datetimeFigureOut">
              <a:rPr lang="en-US" smtClean="0"/>
              <a:t>1/6/2017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FEBDD-905E-4F0A-8D1E-55E167821E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06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9582F-9601-42B3-BF96-33BDAC6DA74D}" type="datetimeFigureOut">
              <a:rPr lang="en-US" smtClean="0"/>
              <a:t>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FEBDD-905E-4F0A-8D1E-55E167821E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724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9582F-9601-42B3-BF96-33BDAC6DA74D}" type="datetimeFigureOut">
              <a:rPr lang="en-US" smtClean="0"/>
              <a:t>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FEBDD-905E-4F0A-8D1E-55E167821E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591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9582F-9601-42B3-BF96-33BDAC6DA74D}" type="datetimeFigureOut">
              <a:rPr lang="en-US" smtClean="0"/>
              <a:t>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FEBDD-905E-4F0A-8D1E-55E167821E9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Powerpoint-TemplateRevFINAL.png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333"/>
          <a:stretch/>
        </p:blipFill>
        <p:spPr>
          <a:xfrm>
            <a:off x="0" y="5715000"/>
            <a:ext cx="9144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34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0.xml"/><Relationship Id="rId4" Type="http://schemas.openxmlformats.org/officeDocument/2006/relationships/chart" Target="../charts/chart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4.xml"/><Relationship Id="rId4" Type="http://schemas.openxmlformats.org/officeDocument/2006/relationships/chart" Target="../charts/chart2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8.xml"/><Relationship Id="rId4" Type="http://schemas.openxmlformats.org/officeDocument/2006/relationships/chart" Target="../charts/chart2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2.xml"/><Relationship Id="rId4" Type="http://schemas.openxmlformats.org/officeDocument/2006/relationships/chart" Target="../charts/char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6.xml"/><Relationship Id="rId4" Type="http://schemas.openxmlformats.org/officeDocument/2006/relationships/chart" Target="../charts/chart3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0.xml"/><Relationship Id="rId4" Type="http://schemas.openxmlformats.org/officeDocument/2006/relationships/chart" Target="../charts/chart3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2.xml"/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4.xml"/><Relationship Id="rId4" Type="http://schemas.openxmlformats.org/officeDocument/2006/relationships/chart" Target="../charts/chart4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6.xml"/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8.xml"/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0.xml"/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2.xml"/><Relationship Id="rId2" Type="http://schemas.openxmlformats.org/officeDocument/2006/relationships/chart" Target="../charts/chart5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4.xml"/><Relationship Id="rId2" Type="http://schemas.openxmlformats.org/officeDocument/2006/relationships/chart" Target="../charts/chart5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6.xml"/><Relationship Id="rId4" Type="http://schemas.openxmlformats.org/officeDocument/2006/relationships/chart" Target="../charts/chart5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8.xml"/><Relationship Id="rId2" Type="http://schemas.openxmlformats.org/officeDocument/2006/relationships/chart" Target="../charts/chart5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0.xml"/><Relationship Id="rId4" Type="http://schemas.openxmlformats.org/officeDocument/2006/relationships/chart" Target="../charts/chart5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2.xml"/><Relationship Id="rId2" Type="http://schemas.openxmlformats.org/officeDocument/2006/relationships/chart" Target="../charts/chart6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4.xml"/><Relationship Id="rId4" Type="http://schemas.openxmlformats.org/officeDocument/2006/relationships/chart" Target="../charts/chart6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6.xml"/><Relationship Id="rId2" Type="http://schemas.openxmlformats.org/officeDocument/2006/relationships/chart" Target="../charts/chart6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8.xml"/><Relationship Id="rId4" Type="http://schemas.openxmlformats.org/officeDocument/2006/relationships/chart" Target="../charts/chart6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0.xml"/><Relationship Id="rId2" Type="http://schemas.openxmlformats.org/officeDocument/2006/relationships/chart" Target="../charts/chart6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2.xml"/><Relationship Id="rId4" Type="http://schemas.openxmlformats.org/officeDocument/2006/relationships/chart" Target="../charts/chart7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4.xml"/><Relationship Id="rId2" Type="http://schemas.openxmlformats.org/officeDocument/2006/relationships/chart" Target="../charts/chart7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6.xml"/><Relationship Id="rId4" Type="http://schemas.openxmlformats.org/officeDocument/2006/relationships/chart" Target="../charts/chart7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8.xml"/><Relationship Id="rId2" Type="http://schemas.openxmlformats.org/officeDocument/2006/relationships/chart" Target="../charts/chart7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0.xml"/><Relationship Id="rId4" Type="http://schemas.openxmlformats.org/officeDocument/2006/relationships/chart" Target="../charts/chart79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2.xml"/><Relationship Id="rId2" Type="http://schemas.openxmlformats.org/officeDocument/2006/relationships/chart" Target="../charts/chart8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4.xml"/><Relationship Id="rId4" Type="http://schemas.openxmlformats.org/officeDocument/2006/relationships/chart" Target="../charts/chart8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6.xml"/><Relationship Id="rId2" Type="http://schemas.openxmlformats.org/officeDocument/2006/relationships/chart" Target="../charts/chart8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8.xml"/><Relationship Id="rId4" Type="http://schemas.openxmlformats.org/officeDocument/2006/relationships/chart" Target="../charts/chart8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0.xml"/><Relationship Id="rId2" Type="http://schemas.openxmlformats.org/officeDocument/2006/relationships/chart" Target="../charts/chart8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92.xml"/><Relationship Id="rId4" Type="http://schemas.openxmlformats.org/officeDocument/2006/relationships/chart" Target="../charts/chart9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8159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2015-16 Student Climate and </a:t>
            </a:r>
            <a:br>
              <a:rPr lang="en-US" dirty="0" smtClean="0">
                <a:solidFill>
                  <a:srgbClr val="C00000"/>
                </a:solidFill>
                <a:latin typeface="Century Gothic" panose="020B0502020202020204" pitchFamily="34" charset="0"/>
              </a:rPr>
            </a:br>
            <a:r>
              <a:rPr lang="en-US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Social Emotional Skills Survey</a:t>
            </a:r>
            <a:endParaRPr lang="en-US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33500" y="3633470"/>
            <a:ext cx="6400800" cy="1752600"/>
          </a:xfrm>
        </p:spPr>
        <p:txBody>
          <a:bodyPr/>
          <a:lstStyle/>
          <a:p>
            <a:r>
              <a:rPr lang="en-US" dirty="0" smtClean="0"/>
              <a:t>Student Perceptions of School and Self by Demographics and Grade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1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101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School Climate by Race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9299307"/>
              </p:ext>
            </p:extLst>
          </p:nvPr>
        </p:nvGraphicFramePr>
        <p:xfrm>
          <a:off x="0" y="1084438"/>
          <a:ext cx="4381128" cy="4780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4898193"/>
              </p:ext>
            </p:extLst>
          </p:nvPr>
        </p:nvGraphicFramePr>
        <p:xfrm>
          <a:off x="3924464" y="1084438"/>
          <a:ext cx="5108938" cy="4780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4"/>
          <p:cNvSpPr txBox="1"/>
          <p:nvPr/>
        </p:nvSpPr>
        <p:spPr>
          <a:xfrm>
            <a:off x="5175389" y="5693615"/>
            <a:ext cx="3602217" cy="280197"/>
          </a:xfrm>
          <a:prstGeom prst="rect">
            <a:avLst/>
          </a:prstGeom>
          <a:noFill/>
          <a:ln w="9525" cmpd="sng">
            <a:noFill/>
          </a:ln>
          <a:effectLst/>
        </p:spPr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Note: small n-size for some populations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9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1849" y="7716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School Climate by Gender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332437" y="1150716"/>
            <a:ext cx="8479127" cy="4717035"/>
            <a:chOff x="-1" y="641350"/>
            <a:chExt cx="11258546" cy="5848350"/>
          </a:xfrm>
        </p:grpSpPr>
        <p:graphicFrame>
          <p:nvGraphicFramePr>
            <p:cNvPr id="18" name="Chart 1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871362732"/>
                </p:ext>
              </p:extLst>
            </p:nvPr>
          </p:nvGraphicFramePr>
          <p:xfrm>
            <a:off x="422271" y="641350"/>
            <a:ext cx="452755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19" name="Chart 1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848812452"/>
                </p:ext>
              </p:extLst>
            </p:nvPr>
          </p:nvGraphicFramePr>
          <p:xfrm>
            <a:off x="4949821" y="641350"/>
            <a:ext cx="4521201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20" name="Chart 19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765486394"/>
                </p:ext>
              </p:extLst>
            </p:nvPr>
          </p:nvGraphicFramePr>
          <p:xfrm>
            <a:off x="422271" y="3384550"/>
            <a:ext cx="452755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21" name="Chart 2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263905032"/>
                </p:ext>
              </p:extLst>
            </p:nvPr>
          </p:nvGraphicFramePr>
          <p:xfrm>
            <a:off x="4949821" y="3384550"/>
            <a:ext cx="45212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22" name="Rectangle 21"/>
            <p:cNvSpPr/>
            <p:nvPr/>
          </p:nvSpPr>
          <p:spPr>
            <a:xfrm>
              <a:off x="9709146" y="3117851"/>
              <a:ext cx="594669" cy="171450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9709146" y="3498850"/>
              <a:ext cx="594669" cy="171450"/>
            </a:xfrm>
            <a:prstGeom prst="rect">
              <a:avLst/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sp>
          <p:nvSpPr>
            <p:cNvPr id="24" name="TextBox 8"/>
            <p:cNvSpPr txBox="1"/>
            <p:nvPr/>
          </p:nvSpPr>
          <p:spPr>
            <a:xfrm>
              <a:off x="10294376" y="3022600"/>
              <a:ext cx="964169" cy="358775"/>
            </a:xfrm>
            <a:prstGeom prst="rect">
              <a:avLst/>
            </a:prstGeom>
            <a:noFill/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Female</a:t>
              </a:r>
            </a:p>
          </p:txBody>
        </p:sp>
        <p:sp>
          <p:nvSpPr>
            <p:cNvPr id="25" name="TextBox 9"/>
            <p:cNvSpPr txBox="1"/>
            <p:nvPr/>
          </p:nvSpPr>
          <p:spPr>
            <a:xfrm>
              <a:off x="10303814" y="3422649"/>
              <a:ext cx="860438" cy="355601"/>
            </a:xfrm>
            <a:prstGeom prst="rect">
              <a:avLst/>
            </a:prstGeom>
            <a:noFill/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Male</a:t>
              </a:r>
              <a:endPara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sp>
          <p:nvSpPr>
            <p:cNvPr id="27" name="TextBox 11"/>
            <p:cNvSpPr txBox="1"/>
            <p:nvPr/>
          </p:nvSpPr>
          <p:spPr>
            <a:xfrm rot="16200000">
              <a:off x="-1189227" y="2977964"/>
              <a:ext cx="2702303" cy="323851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Mean Construct Score</a:t>
              </a:r>
            </a:p>
          </p:txBody>
        </p:sp>
        <p:sp>
          <p:nvSpPr>
            <p:cNvPr id="28" name="TextBox 12"/>
            <p:cNvSpPr txBox="1"/>
            <p:nvPr/>
          </p:nvSpPr>
          <p:spPr>
            <a:xfrm>
              <a:off x="4569411" y="6127750"/>
              <a:ext cx="1146359" cy="361950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Grade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5030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1849" y="7716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School Climate by IEP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333756" y="949994"/>
            <a:ext cx="8476488" cy="4718304"/>
            <a:chOff x="0" y="0"/>
            <a:chExt cx="11258545" cy="5953125"/>
          </a:xfrm>
        </p:grpSpPr>
        <p:sp>
          <p:nvSpPr>
            <p:cNvPr id="51" name="Rectangle 50"/>
            <p:cNvSpPr/>
            <p:nvPr/>
          </p:nvSpPr>
          <p:spPr>
            <a:xfrm>
              <a:off x="9709146" y="2476501"/>
              <a:ext cx="594669" cy="171450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9709146" y="2857500"/>
              <a:ext cx="594669" cy="171450"/>
            </a:xfrm>
            <a:prstGeom prst="rect">
              <a:avLst/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53" name="TextBox 7"/>
            <p:cNvSpPr txBox="1"/>
            <p:nvPr/>
          </p:nvSpPr>
          <p:spPr>
            <a:xfrm>
              <a:off x="10294376" y="2381250"/>
              <a:ext cx="964169" cy="358775"/>
            </a:xfrm>
            <a:prstGeom prst="rect">
              <a:avLst/>
            </a:prstGeom>
            <a:noFill/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non-IEP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54" name="TextBox 8"/>
            <p:cNvSpPr txBox="1"/>
            <p:nvPr/>
          </p:nvSpPr>
          <p:spPr>
            <a:xfrm>
              <a:off x="10303815" y="2781299"/>
              <a:ext cx="684853" cy="355601"/>
            </a:xfrm>
            <a:prstGeom prst="rect">
              <a:avLst/>
            </a:prstGeom>
            <a:noFill/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IEP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55" name="TextBox 10"/>
            <p:cNvSpPr txBox="1"/>
            <p:nvPr/>
          </p:nvSpPr>
          <p:spPr>
            <a:xfrm rot="16200000">
              <a:off x="-942182" y="2615409"/>
              <a:ext cx="2208213" cy="323850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Mean Construct Score</a:t>
              </a:r>
            </a:p>
          </p:txBody>
        </p:sp>
        <p:sp>
          <p:nvSpPr>
            <p:cNvPr id="56" name="TextBox 11"/>
            <p:cNvSpPr txBox="1"/>
            <p:nvPr/>
          </p:nvSpPr>
          <p:spPr>
            <a:xfrm>
              <a:off x="4562470" y="5626100"/>
              <a:ext cx="1050925" cy="327025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Grade</a:t>
              </a:r>
            </a:p>
          </p:txBody>
        </p:sp>
        <p:graphicFrame>
          <p:nvGraphicFramePr>
            <p:cNvPr id="57" name="Chart 5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801231739"/>
                </p:ext>
              </p:extLst>
            </p:nvPr>
          </p:nvGraphicFramePr>
          <p:xfrm>
            <a:off x="422271" y="0"/>
            <a:ext cx="452755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58" name="Chart 5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188397914"/>
                </p:ext>
              </p:extLst>
            </p:nvPr>
          </p:nvGraphicFramePr>
          <p:xfrm>
            <a:off x="4940296" y="0"/>
            <a:ext cx="452755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59" name="Chart 5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424985595"/>
                </p:ext>
              </p:extLst>
            </p:nvPr>
          </p:nvGraphicFramePr>
          <p:xfrm>
            <a:off x="422271" y="2743200"/>
            <a:ext cx="4527550" cy="27749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60" name="Chart 59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993537418"/>
                </p:ext>
              </p:extLst>
            </p:nvPr>
          </p:nvGraphicFramePr>
          <p:xfrm>
            <a:off x="4940296" y="2743200"/>
            <a:ext cx="4527550" cy="27749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39079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12957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School Climate by FRL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8" name="Group 17"/>
          <p:cNvGrpSpPr>
            <a:grpSpLocks/>
          </p:cNvGrpSpPr>
          <p:nvPr/>
        </p:nvGrpSpPr>
        <p:grpSpPr>
          <a:xfrm>
            <a:off x="183997" y="925551"/>
            <a:ext cx="8776006" cy="4795157"/>
            <a:chOff x="0" y="647700"/>
            <a:chExt cx="11442328" cy="5962649"/>
          </a:xfrm>
        </p:grpSpPr>
        <p:graphicFrame>
          <p:nvGraphicFramePr>
            <p:cNvPr id="19" name="Chart 1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202239742"/>
                </p:ext>
              </p:extLst>
            </p:nvPr>
          </p:nvGraphicFramePr>
          <p:xfrm>
            <a:off x="417510" y="3381375"/>
            <a:ext cx="4527550" cy="27749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20" name="Chart 19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528243950"/>
                </p:ext>
              </p:extLst>
            </p:nvPr>
          </p:nvGraphicFramePr>
          <p:xfrm>
            <a:off x="4945060" y="3381375"/>
            <a:ext cx="4521200" cy="27749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21" name="Chart 2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123325974"/>
                </p:ext>
              </p:extLst>
            </p:nvPr>
          </p:nvGraphicFramePr>
          <p:xfrm>
            <a:off x="4945060" y="647700"/>
            <a:ext cx="45212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22" name="Chart 2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903478796"/>
                </p:ext>
              </p:extLst>
            </p:nvPr>
          </p:nvGraphicFramePr>
          <p:xfrm>
            <a:off x="417510" y="647700"/>
            <a:ext cx="452755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pSp>
          <p:nvGrpSpPr>
            <p:cNvPr id="23" name="Group 22"/>
            <p:cNvGrpSpPr/>
            <p:nvPr/>
          </p:nvGrpSpPr>
          <p:grpSpPr>
            <a:xfrm>
              <a:off x="0" y="2341697"/>
              <a:ext cx="11442328" cy="4268652"/>
              <a:chOff x="0" y="2330450"/>
              <a:chExt cx="11442328" cy="4248150"/>
            </a:xfrm>
          </p:grpSpPr>
          <p:grpSp>
            <p:nvGrpSpPr>
              <p:cNvPr id="24" name="Group 23"/>
              <p:cNvGrpSpPr/>
              <p:nvPr/>
            </p:nvGrpSpPr>
            <p:grpSpPr>
              <a:xfrm>
                <a:off x="9694861" y="3019425"/>
                <a:ext cx="1747467" cy="755650"/>
                <a:chOff x="9694863" y="3019425"/>
                <a:chExt cx="1763353" cy="755650"/>
              </a:xfrm>
            </p:grpSpPr>
            <p:sp>
              <p:nvSpPr>
                <p:cNvPr id="28" name="Rectangle 27"/>
                <p:cNvSpPr/>
                <p:nvPr/>
              </p:nvSpPr>
              <p:spPr>
                <a:xfrm>
                  <a:off x="9694863" y="3114676"/>
                  <a:ext cx="600075" cy="171450"/>
                </a:xfrm>
                <a:prstGeom prst="rect">
                  <a:avLst/>
                </a:prstGeom>
                <a:solidFill>
                  <a:srgbClr val="5B9BD5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entury Gothic" panose="020B0502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9694863" y="3495675"/>
                  <a:ext cx="600075" cy="171450"/>
                </a:xfrm>
                <a:prstGeom prst="rect">
                  <a:avLst/>
                </a:prstGeom>
                <a:solidFill>
                  <a:srgbClr val="ED7D31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entury Gothic" panose="020B0502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TextBox 8"/>
                <p:cNvSpPr txBox="1"/>
                <p:nvPr/>
              </p:nvSpPr>
              <p:spPr>
                <a:xfrm>
                  <a:off x="10285413" y="3019425"/>
                  <a:ext cx="1172803" cy="358775"/>
                </a:xfrm>
                <a:prstGeom prst="rect">
                  <a:avLst/>
                </a:prstGeom>
                <a:noFill/>
                <a:ln w="9525" cmpd="sng">
                  <a:noFill/>
                </a:ln>
                <a:effectLst/>
              </p:spPr>
              <p:txBody>
                <a:bodyPr wrap="square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entury Gothic" panose="020B0502020202020204" pitchFamily="34" charset="0"/>
                    </a:rPr>
                    <a:t>non-FRL</a:t>
                  </a:r>
                </a:p>
              </p:txBody>
            </p:sp>
            <p:sp>
              <p:nvSpPr>
                <p:cNvPr id="31" name="TextBox 10"/>
                <p:cNvSpPr txBox="1"/>
                <p:nvPr/>
              </p:nvSpPr>
              <p:spPr>
                <a:xfrm>
                  <a:off x="10294938" y="3419474"/>
                  <a:ext cx="691079" cy="355601"/>
                </a:xfrm>
                <a:prstGeom prst="rect">
                  <a:avLst/>
                </a:prstGeom>
                <a:noFill/>
                <a:ln w="9525" cmpd="sng">
                  <a:noFill/>
                </a:ln>
                <a:effectLst/>
              </p:spPr>
              <p:txBody>
                <a:bodyPr wrap="square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entury Gothic" panose="020B0502020202020204" pitchFamily="34" charset="0"/>
                    </a:rPr>
                    <a:t>FRL</a:t>
                  </a:r>
                </a:p>
              </p:txBody>
            </p:sp>
          </p:grpSp>
          <p:sp>
            <p:nvSpPr>
              <p:cNvPr id="25" name="TextBox 11"/>
              <p:cNvSpPr txBox="1"/>
              <p:nvPr/>
            </p:nvSpPr>
            <p:spPr>
              <a:xfrm rot="16200000">
                <a:off x="-926307" y="3256757"/>
                <a:ext cx="2176463" cy="323850"/>
              </a:xfrm>
              <a:prstGeom prst="rect">
                <a:avLst/>
              </a:prstGeom>
              <a:solidFill>
                <a:sysClr val="window" lastClr="FFFFFF"/>
              </a:solidFill>
              <a:ln w="9525" cmpd="sng">
                <a:noFill/>
              </a:ln>
              <a:effectLst/>
            </p:spPr>
            <p:txBody>
              <a:bodyPr wrap="square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entury Gothic" panose="020B0502020202020204" pitchFamily="34" charset="0"/>
                    <a:ea typeface="+mn-ea"/>
                    <a:cs typeface="+mn-cs"/>
                  </a:rPr>
                  <a:t>Mean Construct Score</a:t>
                </a:r>
              </a:p>
            </p:txBody>
          </p:sp>
          <p:sp>
            <p:nvSpPr>
              <p:cNvPr id="26" name="TextBox 12"/>
              <p:cNvSpPr txBox="1"/>
              <p:nvPr/>
            </p:nvSpPr>
            <p:spPr>
              <a:xfrm>
                <a:off x="4538660" y="6216649"/>
                <a:ext cx="1190123" cy="361951"/>
              </a:xfrm>
              <a:prstGeom prst="rect">
                <a:avLst/>
              </a:prstGeom>
              <a:solidFill>
                <a:sysClr val="window" lastClr="FFFFFF"/>
              </a:solidFill>
              <a:ln w="9525" cmpd="sng">
                <a:noFill/>
              </a:ln>
              <a:effectLst/>
            </p:spPr>
            <p:txBody>
              <a:bodyPr wrap="square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entury Gothic" panose="020B0502020202020204" pitchFamily="34" charset="0"/>
                    <a:ea typeface="+mn-ea"/>
                    <a:cs typeface="+mn-cs"/>
                  </a:rPr>
                  <a:t>Grade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6916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12957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School Climate by EL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333756" y="1048215"/>
            <a:ext cx="8476488" cy="4718304"/>
            <a:chOff x="0" y="0"/>
            <a:chExt cx="11258545" cy="5988050"/>
          </a:xfrm>
        </p:grpSpPr>
        <p:sp>
          <p:nvSpPr>
            <p:cNvPr id="41" name="Rectangle 40"/>
            <p:cNvSpPr/>
            <p:nvPr/>
          </p:nvSpPr>
          <p:spPr>
            <a:xfrm>
              <a:off x="9709146" y="2476501"/>
              <a:ext cx="594669" cy="171450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9709146" y="2857500"/>
              <a:ext cx="594669" cy="171450"/>
            </a:xfrm>
            <a:prstGeom prst="rect">
              <a:avLst/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TextBox 3"/>
            <p:cNvSpPr txBox="1"/>
            <p:nvPr/>
          </p:nvSpPr>
          <p:spPr>
            <a:xfrm>
              <a:off x="10294376" y="2381250"/>
              <a:ext cx="964169" cy="358775"/>
            </a:xfrm>
            <a:prstGeom prst="rect">
              <a:avLst/>
            </a:prstGeom>
            <a:noFill/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non-EL</a:t>
              </a:r>
            </a:p>
          </p:txBody>
        </p:sp>
        <p:sp>
          <p:nvSpPr>
            <p:cNvPr id="44" name="TextBox 4"/>
            <p:cNvSpPr txBox="1"/>
            <p:nvPr/>
          </p:nvSpPr>
          <p:spPr>
            <a:xfrm>
              <a:off x="10303815" y="2781299"/>
              <a:ext cx="684853" cy="355601"/>
            </a:xfrm>
            <a:prstGeom prst="rect">
              <a:avLst/>
            </a:prstGeom>
            <a:noFill/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EL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45" name="TextBox 6"/>
            <p:cNvSpPr txBox="1"/>
            <p:nvPr/>
          </p:nvSpPr>
          <p:spPr>
            <a:xfrm rot="16200000">
              <a:off x="-942182" y="2615409"/>
              <a:ext cx="2208213" cy="323850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Mean Construct Score</a:t>
              </a:r>
            </a:p>
          </p:txBody>
        </p:sp>
        <p:sp>
          <p:nvSpPr>
            <p:cNvPr id="46" name="TextBox 7"/>
            <p:cNvSpPr txBox="1"/>
            <p:nvPr/>
          </p:nvSpPr>
          <p:spPr>
            <a:xfrm>
              <a:off x="4562471" y="5626100"/>
              <a:ext cx="1051186" cy="361950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Grade</a:t>
              </a:r>
            </a:p>
          </p:txBody>
        </p:sp>
        <p:graphicFrame>
          <p:nvGraphicFramePr>
            <p:cNvPr id="47" name="Chart 4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580713225"/>
                </p:ext>
              </p:extLst>
            </p:nvPr>
          </p:nvGraphicFramePr>
          <p:xfrm>
            <a:off x="419096" y="0"/>
            <a:ext cx="45212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48" name="Chart 4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203520488"/>
                </p:ext>
              </p:extLst>
            </p:nvPr>
          </p:nvGraphicFramePr>
          <p:xfrm>
            <a:off x="4940296" y="0"/>
            <a:ext cx="4527550" cy="274320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49" name="Chart 4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60588464"/>
                </p:ext>
              </p:extLst>
            </p:nvPr>
          </p:nvGraphicFramePr>
          <p:xfrm>
            <a:off x="419096" y="2743200"/>
            <a:ext cx="4521200" cy="27749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50" name="Chart 49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429643566"/>
                </p:ext>
              </p:extLst>
            </p:nvPr>
          </p:nvGraphicFramePr>
          <p:xfrm>
            <a:off x="4940296" y="2743200"/>
            <a:ext cx="4527550" cy="27749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sp>
        <p:nvSpPr>
          <p:cNvPr id="14" name="TextBox 4"/>
          <p:cNvSpPr txBox="1"/>
          <p:nvPr/>
        </p:nvSpPr>
        <p:spPr>
          <a:xfrm>
            <a:off x="5242261" y="5561375"/>
            <a:ext cx="3602217" cy="280197"/>
          </a:xfrm>
          <a:prstGeom prst="rect">
            <a:avLst/>
          </a:prstGeom>
          <a:noFill/>
          <a:ln w="9525" cmpd="sng">
            <a:noFill/>
          </a:ln>
          <a:effectLst/>
        </p:spPr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Note: small n-size for El students in Grade 11!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57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12957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School Climate by GATE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333756" y="947854"/>
            <a:ext cx="8476488" cy="4718304"/>
            <a:chOff x="0" y="0"/>
            <a:chExt cx="11258545" cy="5988050"/>
          </a:xfrm>
        </p:grpSpPr>
        <p:sp>
          <p:nvSpPr>
            <p:cNvPr id="52" name="Rectangle 51"/>
            <p:cNvSpPr/>
            <p:nvPr/>
          </p:nvSpPr>
          <p:spPr>
            <a:xfrm>
              <a:off x="9709146" y="2476501"/>
              <a:ext cx="594669" cy="171450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9709146" y="2857500"/>
              <a:ext cx="594669" cy="171450"/>
            </a:xfrm>
            <a:prstGeom prst="rect">
              <a:avLst/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4" name="TextBox 3"/>
            <p:cNvSpPr txBox="1"/>
            <p:nvPr/>
          </p:nvSpPr>
          <p:spPr>
            <a:xfrm>
              <a:off x="10294376" y="2381250"/>
              <a:ext cx="964169" cy="358775"/>
            </a:xfrm>
            <a:prstGeom prst="rect">
              <a:avLst/>
            </a:prstGeom>
            <a:noFill/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non-GT</a:t>
              </a:r>
            </a:p>
          </p:txBody>
        </p:sp>
        <p:sp>
          <p:nvSpPr>
            <p:cNvPr id="55" name="TextBox 4"/>
            <p:cNvSpPr txBox="1"/>
            <p:nvPr/>
          </p:nvSpPr>
          <p:spPr>
            <a:xfrm>
              <a:off x="10303815" y="2781299"/>
              <a:ext cx="684853" cy="355601"/>
            </a:xfrm>
            <a:prstGeom prst="rect">
              <a:avLst/>
            </a:prstGeom>
            <a:noFill/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GT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0" y="0"/>
              <a:ext cx="9467846" cy="5988050"/>
              <a:chOff x="0" y="0"/>
              <a:chExt cx="9467846" cy="5988050"/>
            </a:xfrm>
          </p:grpSpPr>
          <p:sp>
            <p:nvSpPr>
              <p:cNvPr id="57" name="TextBox 6"/>
              <p:cNvSpPr txBox="1"/>
              <p:nvPr/>
            </p:nvSpPr>
            <p:spPr>
              <a:xfrm rot="16200000">
                <a:off x="-942182" y="2615409"/>
                <a:ext cx="2208213" cy="323850"/>
              </a:xfrm>
              <a:prstGeom prst="rect">
                <a:avLst/>
              </a:prstGeom>
              <a:solidFill>
                <a:sysClr val="window" lastClr="FFFFFF"/>
              </a:solidFill>
              <a:ln w="9525" cmpd="sng">
                <a:noFill/>
              </a:ln>
              <a:effectLst/>
            </p:spPr>
            <p:txBody>
              <a:bodyPr wrap="square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entury Gothic" panose="020B0502020202020204" pitchFamily="34" charset="0"/>
                    <a:ea typeface="+mn-ea"/>
                    <a:cs typeface="+mn-cs"/>
                  </a:rPr>
                  <a:t>Mean Construct Score</a:t>
                </a:r>
              </a:p>
            </p:txBody>
          </p:sp>
          <p:sp>
            <p:nvSpPr>
              <p:cNvPr id="58" name="TextBox 7"/>
              <p:cNvSpPr txBox="1"/>
              <p:nvPr/>
            </p:nvSpPr>
            <p:spPr>
              <a:xfrm>
                <a:off x="4562470" y="5626100"/>
                <a:ext cx="938348" cy="361950"/>
              </a:xfrm>
              <a:prstGeom prst="rect">
                <a:avLst/>
              </a:prstGeom>
              <a:solidFill>
                <a:sysClr val="window" lastClr="FFFFFF"/>
              </a:solidFill>
              <a:ln w="9525" cmpd="sng">
                <a:noFill/>
              </a:ln>
              <a:effectLst/>
            </p:spPr>
            <p:txBody>
              <a:bodyPr wrap="square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entury Gothic" panose="020B0502020202020204" pitchFamily="34" charset="0"/>
                    <a:ea typeface="+mn-ea"/>
                    <a:cs typeface="+mn-cs"/>
                  </a:rPr>
                  <a:t>Grade</a:t>
                </a:r>
              </a:p>
            </p:txBody>
          </p:sp>
          <p:graphicFrame>
            <p:nvGraphicFramePr>
              <p:cNvPr id="59" name="Chart 58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47968999"/>
                  </p:ext>
                </p:extLst>
              </p:nvPr>
            </p:nvGraphicFramePr>
            <p:xfrm>
              <a:off x="419096" y="0"/>
              <a:ext cx="4521200" cy="27432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graphicFrame>
            <p:nvGraphicFramePr>
              <p:cNvPr id="60" name="Chart 59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966615460"/>
                  </p:ext>
                </p:extLst>
              </p:nvPr>
            </p:nvGraphicFramePr>
            <p:xfrm>
              <a:off x="4940296" y="0"/>
              <a:ext cx="4527550" cy="27432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aphicFrame>
            <p:nvGraphicFramePr>
              <p:cNvPr id="61" name="Chart 60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176386816"/>
                  </p:ext>
                </p:extLst>
              </p:nvPr>
            </p:nvGraphicFramePr>
            <p:xfrm>
              <a:off x="419096" y="2743200"/>
              <a:ext cx="4521200" cy="277495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graphicFrame>
            <p:nvGraphicFramePr>
              <p:cNvPr id="62" name="Chart 61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549261201"/>
                  </p:ext>
                </p:extLst>
              </p:nvPr>
            </p:nvGraphicFramePr>
            <p:xfrm>
              <a:off x="4940296" y="2743200"/>
              <a:ext cx="4527550" cy="277495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val="149833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608" y="22210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Student Perceptions of Their Social and Emotional Competencies (SECs)</a:t>
            </a:r>
            <a:endParaRPr lang="en-US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95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Social and Emotional Competency Measures Overview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 smtClean="0"/>
              <a:t>Self-Awareness of Self-Concept (4 Qs)</a:t>
            </a:r>
          </a:p>
          <a:p>
            <a:pPr lvl="1"/>
            <a:r>
              <a:rPr lang="en-US" sz="1800" dirty="0" smtClean="0"/>
              <a:t>“Knowing what my strengths are.“</a:t>
            </a:r>
          </a:p>
          <a:p>
            <a:r>
              <a:rPr lang="en-US" sz="2000" dirty="0" smtClean="0"/>
              <a:t>Self-Awareness of Emotions (6 </a:t>
            </a:r>
            <a:r>
              <a:rPr lang="en-US" sz="2000" dirty="0"/>
              <a:t>Qs)</a:t>
            </a:r>
          </a:p>
          <a:p>
            <a:pPr lvl="1"/>
            <a:r>
              <a:rPr lang="en-US" sz="1800" dirty="0" smtClean="0"/>
              <a:t>“Knowing when my feelings are making it hard for me to focus.“</a:t>
            </a:r>
          </a:p>
          <a:p>
            <a:r>
              <a:rPr lang="en-US" sz="2000" dirty="0" smtClean="0"/>
              <a:t>Social Awareness (5 </a:t>
            </a:r>
            <a:r>
              <a:rPr lang="en-US" sz="2000" dirty="0"/>
              <a:t>Qs)</a:t>
            </a:r>
          </a:p>
          <a:p>
            <a:pPr lvl="1"/>
            <a:r>
              <a:rPr lang="en-US" sz="1800" dirty="0" smtClean="0"/>
              <a:t>“Learning from people with different opinions than me.“</a:t>
            </a:r>
          </a:p>
          <a:p>
            <a:r>
              <a:rPr lang="en-US" sz="2000" dirty="0" smtClean="0"/>
              <a:t>Self-Management of Emotions (4 </a:t>
            </a:r>
            <a:r>
              <a:rPr lang="en-US" sz="2000" dirty="0"/>
              <a:t>Qs)</a:t>
            </a:r>
          </a:p>
          <a:p>
            <a:pPr lvl="1"/>
            <a:r>
              <a:rPr lang="en-US" sz="1800" dirty="0" smtClean="0"/>
              <a:t>“Being patient even when I am excited.“</a:t>
            </a:r>
          </a:p>
          <a:p>
            <a:r>
              <a:rPr lang="en-US" sz="2000" dirty="0"/>
              <a:t>Self-Management of </a:t>
            </a:r>
            <a:r>
              <a:rPr lang="en-US" sz="2000" dirty="0" smtClean="0"/>
              <a:t>Goals (4 </a:t>
            </a:r>
            <a:r>
              <a:rPr lang="en-US" sz="2000" dirty="0"/>
              <a:t>Qs)</a:t>
            </a:r>
          </a:p>
          <a:p>
            <a:pPr lvl="1"/>
            <a:r>
              <a:rPr lang="en-US" sz="1800" dirty="0" smtClean="0"/>
              <a:t>“Reaching goals that I set for myself.“</a:t>
            </a:r>
            <a:endParaRPr lang="en-US" sz="1800" dirty="0"/>
          </a:p>
          <a:p>
            <a:r>
              <a:rPr lang="en-US" sz="2000" dirty="0"/>
              <a:t>Self-Management of </a:t>
            </a:r>
            <a:r>
              <a:rPr lang="en-US" sz="2000" dirty="0" smtClean="0"/>
              <a:t>School Work (6 </a:t>
            </a:r>
            <a:r>
              <a:rPr lang="en-US" sz="2000" dirty="0"/>
              <a:t>Qs)</a:t>
            </a:r>
          </a:p>
          <a:p>
            <a:pPr lvl="1"/>
            <a:r>
              <a:rPr lang="en-US" sz="1800" dirty="0" smtClean="0"/>
              <a:t>“Doing my schoolwork even when I do not feel like it.“</a:t>
            </a:r>
            <a:endParaRPr lang="en-US" sz="1800" dirty="0"/>
          </a:p>
          <a:p>
            <a:r>
              <a:rPr lang="en-US" sz="2000" dirty="0" smtClean="0"/>
              <a:t>Relationship Skills (6 </a:t>
            </a:r>
            <a:r>
              <a:rPr lang="en-US" sz="2000" dirty="0"/>
              <a:t>Qs)</a:t>
            </a:r>
          </a:p>
          <a:p>
            <a:pPr lvl="1"/>
            <a:r>
              <a:rPr lang="en-US" sz="1800" dirty="0" smtClean="0"/>
              <a:t>“Getting along with my classmates.“</a:t>
            </a:r>
            <a:endParaRPr lang="en-US" sz="1800" dirty="0"/>
          </a:p>
          <a:p>
            <a:r>
              <a:rPr lang="en-US" sz="2000" dirty="0" smtClean="0"/>
              <a:t>Responsible Decision-Making (5 </a:t>
            </a:r>
            <a:r>
              <a:rPr lang="en-US" sz="2000" dirty="0"/>
              <a:t>Qs)</a:t>
            </a:r>
          </a:p>
          <a:p>
            <a:pPr lvl="1"/>
            <a:r>
              <a:rPr lang="en-US" sz="1800" dirty="0" smtClean="0"/>
              <a:t>“Thinking about what might happen before making a decision.“</a:t>
            </a:r>
            <a:endParaRPr lang="en-US" sz="1800" dirty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40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608" y="2221028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SEC by Grade Only</a:t>
            </a:r>
            <a:endParaRPr lang="en-US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83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1849" y="7716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SEC by Grade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40097" y="724852"/>
            <a:ext cx="8833104" cy="5303520"/>
            <a:chOff x="0" y="0"/>
            <a:chExt cx="9391650" cy="5997575"/>
          </a:xfrm>
        </p:grpSpPr>
        <p:sp>
          <p:nvSpPr>
            <p:cNvPr id="23" name="TextBox 3"/>
            <p:cNvSpPr txBox="1"/>
            <p:nvPr/>
          </p:nvSpPr>
          <p:spPr>
            <a:xfrm rot="16200000">
              <a:off x="-927985" y="2613910"/>
              <a:ext cx="2176463" cy="320493"/>
            </a:xfrm>
            <a:prstGeom prst="rect">
              <a:avLst/>
            </a:prstGeom>
            <a:solidFill>
              <a:schemeClr val="lt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b="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Mean</a:t>
              </a:r>
              <a:r>
                <a:rPr lang="en-US" sz="1100" b="0" baseline="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 Construct Score</a:t>
              </a:r>
              <a:endParaRPr lang="en-US" sz="1100" b="0">
                <a:solidFill>
                  <a:sysClr val="windowText" lastClr="000000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4" name="TextBox 4"/>
            <p:cNvSpPr txBox="1"/>
            <p:nvPr/>
          </p:nvSpPr>
          <p:spPr>
            <a:xfrm>
              <a:off x="4478426" y="5635625"/>
              <a:ext cx="791742" cy="361950"/>
            </a:xfrm>
            <a:prstGeom prst="rect">
              <a:avLst/>
            </a:prstGeom>
            <a:solidFill>
              <a:schemeClr val="lt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b="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Grade</a:t>
              </a:r>
            </a:p>
          </p:txBody>
        </p:sp>
        <p:graphicFrame>
          <p:nvGraphicFramePr>
            <p:cNvPr id="25" name="Chart 2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271028768"/>
                </p:ext>
              </p:extLst>
            </p:nvPr>
          </p:nvGraphicFramePr>
          <p:xfrm>
            <a:off x="342900" y="0"/>
            <a:ext cx="45212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26" name="Chart 2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03739097"/>
                </p:ext>
              </p:extLst>
            </p:nvPr>
          </p:nvGraphicFramePr>
          <p:xfrm>
            <a:off x="4864100" y="0"/>
            <a:ext cx="452755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27" name="Chart 2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682747956"/>
                </p:ext>
              </p:extLst>
            </p:nvPr>
          </p:nvGraphicFramePr>
          <p:xfrm>
            <a:off x="342900" y="2743200"/>
            <a:ext cx="4521200" cy="27749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28" name="Chart 2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373952371"/>
                </p:ext>
              </p:extLst>
            </p:nvPr>
          </p:nvGraphicFramePr>
          <p:xfrm>
            <a:off x="4864100" y="2743200"/>
            <a:ext cx="4527550" cy="27749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29080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1849" y="7716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Demographics of Survey Takers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992095"/>
              </p:ext>
            </p:extLst>
          </p:nvPr>
        </p:nvGraphicFramePr>
        <p:xfrm>
          <a:off x="815273" y="1150716"/>
          <a:ext cx="7856175" cy="2083140"/>
        </p:xfrm>
        <a:graphic>
          <a:graphicData uri="http://schemas.openxmlformats.org/drawingml/2006/table">
            <a:tbl>
              <a:tblPr/>
              <a:tblGrid>
                <a:gridCol w="1113888"/>
                <a:gridCol w="684513"/>
                <a:gridCol w="673086"/>
                <a:gridCol w="673086"/>
                <a:gridCol w="673086"/>
                <a:gridCol w="673086"/>
                <a:gridCol w="673086"/>
                <a:gridCol w="673086"/>
                <a:gridCol w="673086"/>
                <a:gridCol w="673086"/>
                <a:gridCol w="673086"/>
              </a:tblGrid>
              <a:tr h="26162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Gender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FRL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IEP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ELL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34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Grade Level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622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1,143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1,068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1,017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1,194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1,934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1,860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2,017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1622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968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872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1,022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1,664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1,674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1,671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622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949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1,033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1,663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1,618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1,684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622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779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984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1,378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1,434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1,354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622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3,839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3,651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3,906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3,584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6,639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6,586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6,726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1204332" y="3769112"/>
            <a:ext cx="76274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entury Gothic"/>
                <a:cs typeface="Century Gothic"/>
              </a:rPr>
              <a:t>Survey Population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entury Gothic"/>
                <a:cs typeface="Century Gothic"/>
              </a:rPr>
              <a:t>48.7% Female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entury Gothic"/>
                <a:cs typeface="Century Gothic"/>
              </a:rPr>
              <a:t>47.9% Free or Reduced Price Lunch (FRL)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entury Gothic"/>
                <a:cs typeface="Century Gothic"/>
              </a:rPr>
              <a:t>11.4% Individualized Education Plan (IEP; Special Education)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entury Gothic"/>
                <a:cs typeface="Century Gothic"/>
              </a:rPr>
              <a:t>12.1% English Language Learner (ELL)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entury Gothic"/>
                <a:cs typeface="Century Gothic"/>
              </a:rPr>
              <a:t>10.1% Gifted and Talented (GT)</a:t>
            </a:r>
            <a:endParaRPr lang="en-US" sz="16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51598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1849" y="7716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SEC by Grade: All Populations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40097" y="775652"/>
            <a:ext cx="8833104" cy="5303520"/>
            <a:chOff x="0" y="0"/>
            <a:chExt cx="9391650" cy="5997575"/>
          </a:xfrm>
        </p:grpSpPr>
        <p:sp>
          <p:nvSpPr>
            <p:cNvPr id="11" name="TextBox 14"/>
            <p:cNvSpPr txBox="1"/>
            <p:nvPr/>
          </p:nvSpPr>
          <p:spPr>
            <a:xfrm rot="16200000">
              <a:off x="-927985" y="2613910"/>
              <a:ext cx="2176463" cy="320493"/>
            </a:xfrm>
            <a:prstGeom prst="rect">
              <a:avLst/>
            </a:prstGeom>
            <a:solidFill>
              <a:schemeClr val="lt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b="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Mean</a:t>
              </a:r>
              <a:r>
                <a:rPr lang="en-US" sz="1100" b="0" baseline="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 Construct Score</a:t>
              </a:r>
              <a:endParaRPr lang="en-US" sz="1100" b="0">
                <a:solidFill>
                  <a:sysClr val="windowText" lastClr="000000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2" name="TextBox 15"/>
            <p:cNvSpPr txBox="1"/>
            <p:nvPr/>
          </p:nvSpPr>
          <p:spPr>
            <a:xfrm>
              <a:off x="4478426" y="5635625"/>
              <a:ext cx="791742" cy="361950"/>
            </a:xfrm>
            <a:prstGeom prst="rect">
              <a:avLst/>
            </a:prstGeom>
            <a:solidFill>
              <a:schemeClr val="lt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b="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Grade</a:t>
              </a:r>
            </a:p>
          </p:txBody>
        </p:sp>
        <p:graphicFrame>
          <p:nvGraphicFramePr>
            <p:cNvPr id="13" name="Chart 1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86278045"/>
                </p:ext>
              </p:extLst>
            </p:nvPr>
          </p:nvGraphicFramePr>
          <p:xfrm>
            <a:off x="342900" y="0"/>
            <a:ext cx="45212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14" name="Chart 1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561948696"/>
                </p:ext>
              </p:extLst>
            </p:nvPr>
          </p:nvGraphicFramePr>
          <p:xfrm>
            <a:off x="4864100" y="0"/>
            <a:ext cx="452755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5" name="Chart 1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741531559"/>
                </p:ext>
              </p:extLst>
            </p:nvPr>
          </p:nvGraphicFramePr>
          <p:xfrm>
            <a:off x="342900" y="2743200"/>
            <a:ext cx="4521200" cy="27749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6" name="Chart 1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703424125"/>
                </p:ext>
              </p:extLst>
            </p:nvPr>
          </p:nvGraphicFramePr>
          <p:xfrm>
            <a:off x="4864100" y="2743200"/>
            <a:ext cx="4527550" cy="27749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01932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13658" y="-261257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Social and Emotional Competency </a:t>
            </a:r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Measures </a:t>
            </a:r>
            <a:r>
              <a:rPr lang="en-US" sz="2400" smtClean="0">
                <a:solidFill>
                  <a:srgbClr val="C00000"/>
                </a:solidFill>
                <a:latin typeface="Century Gothic" panose="020B0502020202020204" pitchFamily="34" charset="0"/>
              </a:rPr>
              <a:t>by Race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3720511"/>
              </p:ext>
            </p:extLst>
          </p:nvPr>
        </p:nvGraphicFramePr>
        <p:xfrm>
          <a:off x="250371" y="734336"/>
          <a:ext cx="4365171" cy="1921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6883772"/>
              </p:ext>
            </p:extLst>
          </p:nvPr>
        </p:nvGraphicFramePr>
        <p:xfrm>
          <a:off x="4735286" y="734334"/>
          <a:ext cx="4212771" cy="1921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6714241"/>
              </p:ext>
            </p:extLst>
          </p:nvPr>
        </p:nvGraphicFramePr>
        <p:xfrm>
          <a:off x="250371" y="3004458"/>
          <a:ext cx="4365171" cy="3156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0914015"/>
              </p:ext>
            </p:extLst>
          </p:nvPr>
        </p:nvGraphicFramePr>
        <p:xfrm>
          <a:off x="4735286" y="3004457"/>
          <a:ext cx="4299857" cy="3156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05762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13658" y="-261257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Social and Emotional Competency Measures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9093380"/>
              </p:ext>
            </p:extLst>
          </p:nvPr>
        </p:nvGraphicFramePr>
        <p:xfrm>
          <a:off x="130628" y="881744"/>
          <a:ext cx="4245427" cy="2002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5563588"/>
              </p:ext>
            </p:extLst>
          </p:nvPr>
        </p:nvGraphicFramePr>
        <p:xfrm>
          <a:off x="4637317" y="881745"/>
          <a:ext cx="4288971" cy="2002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1263754"/>
              </p:ext>
            </p:extLst>
          </p:nvPr>
        </p:nvGraphicFramePr>
        <p:xfrm>
          <a:off x="130629" y="3167743"/>
          <a:ext cx="4245426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5405104"/>
              </p:ext>
            </p:extLst>
          </p:nvPr>
        </p:nvGraphicFramePr>
        <p:xfrm>
          <a:off x="4637318" y="3167743"/>
          <a:ext cx="428897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80200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608" y="2221028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SEC by Grade and Special Population</a:t>
            </a:r>
            <a:endParaRPr lang="en-US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86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1849" y="7716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SEC by Race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4" name="Chart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5048013"/>
              </p:ext>
            </p:extLst>
          </p:nvPr>
        </p:nvGraphicFramePr>
        <p:xfrm>
          <a:off x="619760" y="1010920"/>
          <a:ext cx="3789680" cy="4782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5" name="Chart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527736"/>
              </p:ext>
            </p:extLst>
          </p:nvPr>
        </p:nvGraphicFramePr>
        <p:xfrm>
          <a:off x="4206240" y="1010920"/>
          <a:ext cx="4805681" cy="4782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" name="TextBox 19"/>
          <p:cNvSpPr txBox="1"/>
          <p:nvPr/>
        </p:nvSpPr>
        <p:spPr>
          <a:xfrm rot="16200000">
            <a:off x="-769045" y="2972902"/>
            <a:ext cx="2149308" cy="303183"/>
          </a:xfrm>
          <a:prstGeom prst="rect">
            <a:avLst/>
          </a:prstGeom>
          <a:solidFill>
            <a:sysClr val="window" lastClr="FFFFFF"/>
          </a:solidFill>
          <a:ln w="9525" cmpd="sng">
            <a:noFill/>
          </a:ln>
          <a:effectLst/>
        </p:spPr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Mean Construct Score</a:t>
            </a:r>
          </a:p>
        </p:txBody>
      </p:sp>
    </p:spTree>
    <p:extLst>
      <p:ext uri="{BB962C8B-B14F-4D97-AF65-F5344CB8AC3E}">
        <p14:creationId xmlns:p14="http://schemas.microsoft.com/office/powerpoint/2010/main" val="285756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1849" y="7716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SEC by Race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3" name="Chart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7519836"/>
              </p:ext>
            </p:extLst>
          </p:nvPr>
        </p:nvGraphicFramePr>
        <p:xfrm>
          <a:off x="771033" y="1037844"/>
          <a:ext cx="3785616" cy="4782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4" name="Chart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9088014"/>
              </p:ext>
            </p:extLst>
          </p:nvPr>
        </p:nvGraphicFramePr>
        <p:xfrm>
          <a:off x="4334256" y="1037844"/>
          <a:ext cx="4809744" cy="4782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TextBox 19"/>
          <p:cNvSpPr txBox="1"/>
          <p:nvPr/>
        </p:nvSpPr>
        <p:spPr>
          <a:xfrm rot="16200000">
            <a:off x="-769045" y="2972902"/>
            <a:ext cx="2149308" cy="303183"/>
          </a:xfrm>
          <a:prstGeom prst="rect">
            <a:avLst/>
          </a:prstGeom>
          <a:solidFill>
            <a:sysClr val="window" lastClr="FFFFFF"/>
          </a:solidFill>
          <a:ln w="9525" cmpd="sng">
            <a:noFill/>
          </a:ln>
          <a:effectLst/>
        </p:spPr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Mean Construct Score</a:t>
            </a:r>
          </a:p>
        </p:txBody>
      </p:sp>
      <p:sp>
        <p:nvSpPr>
          <p:cNvPr id="26" name="TextBox 20"/>
          <p:cNvSpPr txBox="1"/>
          <p:nvPr/>
        </p:nvSpPr>
        <p:spPr>
          <a:xfrm>
            <a:off x="3735345" y="5766351"/>
            <a:ext cx="631949" cy="319895"/>
          </a:xfrm>
          <a:prstGeom prst="rect">
            <a:avLst/>
          </a:prstGeom>
          <a:solidFill>
            <a:sysClr val="window" lastClr="FFFFFF"/>
          </a:solidFill>
          <a:ln w="9525" cmpd="sng">
            <a:noFill/>
          </a:ln>
          <a:effectLst/>
        </p:spPr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Grade</a:t>
            </a:r>
          </a:p>
        </p:txBody>
      </p:sp>
    </p:spTree>
    <p:extLst>
      <p:ext uri="{BB962C8B-B14F-4D97-AF65-F5344CB8AC3E}">
        <p14:creationId xmlns:p14="http://schemas.microsoft.com/office/powerpoint/2010/main" val="110320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1849" y="7716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SEC by Race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5" name="Chart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870343"/>
              </p:ext>
            </p:extLst>
          </p:nvPr>
        </p:nvGraphicFramePr>
        <p:xfrm>
          <a:off x="591892" y="919480"/>
          <a:ext cx="3785616" cy="4782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6" name="Chart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8448216"/>
              </p:ext>
            </p:extLst>
          </p:nvPr>
        </p:nvGraphicFramePr>
        <p:xfrm>
          <a:off x="4192270" y="919480"/>
          <a:ext cx="4809744" cy="4782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" name="TextBox 19"/>
          <p:cNvSpPr txBox="1"/>
          <p:nvPr/>
        </p:nvSpPr>
        <p:spPr>
          <a:xfrm rot="16200000">
            <a:off x="-769045" y="2972902"/>
            <a:ext cx="2149308" cy="303183"/>
          </a:xfrm>
          <a:prstGeom prst="rect">
            <a:avLst/>
          </a:prstGeom>
          <a:solidFill>
            <a:sysClr val="window" lastClr="FFFFFF"/>
          </a:solidFill>
          <a:ln w="9525" cmpd="sng">
            <a:noFill/>
          </a:ln>
          <a:effectLst/>
        </p:spPr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Mean Construct Score</a:t>
            </a:r>
          </a:p>
        </p:txBody>
      </p:sp>
      <p:sp>
        <p:nvSpPr>
          <p:cNvPr id="28" name="TextBox 20"/>
          <p:cNvSpPr txBox="1"/>
          <p:nvPr/>
        </p:nvSpPr>
        <p:spPr>
          <a:xfrm>
            <a:off x="3735345" y="5766351"/>
            <a:ext cx="631949" cy="319895"/>
          </a:xfrm>
          <a:prstGeom prst="rect">
            <a:avLst/>
          </a:prstGeom>
          <a:solidFill>
            <a:sysClr val="window" lastClr="FFFFFF"/>
          </a:solidFill>
          <a:ln w="9525" cmpd="sng">
            <a:noFill/>
          </a:ln>
          <a:effectLst/>
        </p:spPr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Grade</a:t>
            </a:r>
          </a:p>
        </p:txBody>
      </p:sp>
    </p:spTree>
    <p:extLst>
      <p:ext uri="{BB962C8B-B14F-4D97-AF65-F5344CB8AC3E}">
        <p14:creationId xmlns:p14="http://schemas.microsoft.com/office/powerpoint/2010/main" val="163409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1849" y="7716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SEC by Race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4" name="Chart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8987267"/>
              </p:ext>
            </p:extLst>
          </p:nvPr>
        </p:nvGraphicFramePr>
        <p:xfrm>
          <a:off x="457201" y="802639"/>
          <a:ext cx="3785616" cy="4782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5" name="Chart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2080170"/>
              </p:ext>
            </p:extLst>
          </p:nvPr>
        </p:nvGraphicFramePr>
        <p:xfrm>
          <a:off x="4155440" y="802639"/>
          <a:ext cx="4809744" cy="4782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" name="TextBox 19"/>
          <p:cNvSpPr txBox="1"/>
          <p:nvPr/>
        </p:nvSpPr>
        <p:spPr>
          <a:xfrm rot="16200000">
            <a:off x="-769045" y="2972902"/>
            <a:ext cx="2149308" cy="303183"/>
          </a:xfrm>
          <a:prstGeom prst="rect">
            <a:avLst/>
          </a:prstGeom>
          <a:solidFill>
            <a:sysClr val="window" lastClr="FFFFFF"/>
          </a:solidFill>
          <a:ln w="9525" cmpd="sng">
            <a:noFill/>
          </a:ln>
          <a:effectLst/>
        </p:spPr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Mean Construct Score</a:t>
            </a:r>
          </a:p>
        </p:txBody>
      </p:sp>
      <p:sp>
        <p:nvSpPr>
          <p:cNvPr id="27" name="TextBox 20"/>
          <p:cNvSpPr txBox="1"/>
          <p:nvPr/>
        </p:nvSpPr>
        <p:spPr>
          <a:xfrm>
            <a:off x="3924700" y="5584951"/>
            <a:ext cx="631949" cy="319895"/>
          </a:xfrm>
          <a:prstGeom prst="rect">
            <a:avLst/>
          </a:prstGeom>
          <a:solidFill>
            <a:sysClr val="window" lastClr="FFFFFF"/>
          </a:solidFill>
          <a:ln w="9525" cmpd="sng">
            <a:noFill/>
          </a:ln>
          <a:effectLst/>
        </p:spPr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Grade</a:t>
            </a:r>
          </a:p>
        </p:txBody>
      </p:sp>
    </p:spTree>
    <p:extLst>
      <p:ext uri="{BB962C8B-B14F-4D97-AF65-F5344CB8AC3E}">
        <p14:creationId xmlns:p14="http://schemas.microsoft.com/office/powerpoint/2010/main" val="35988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1849" y="7716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SEC by Gender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154017" y="782726"/>
            <a:ext cx="8835967" cy="5303520"/>
            <a:chOff x="-1" y="0"/>
            <a:chExt cx="11158986" cy="6000750"/>
          </a:xfrm>
        </p:grpSpPr>
        <p:sp>
          <p:nvSpPr>
            <p:cNvPr id="37" name="Rectangle 36"/>
            <p:cNvSpPr/>
            <p:nvPr/>
          </p:nvSpPr>
          <p:spPr>
            <a:xfrm>
              <a:off x="9625643" y="2505076"/>
              <a:ext cx="593381" cy="171450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9625643" y="2886075"/>
              <a:ext cx="593381" cy="171450"/>
            </a:xfrm>
            <a:prstGeom prst="rect">
              <a:avLst/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TextBox 24"/>
            <p:cNvSpPr txBox="1"/>
            <p:nvPr/>
          </p:nvSpPr>
          <p:spPr>
            <a:xfrm>
              <a:off x="10209605" y="2409825"/>
              <a:ext cx="949380" cy="358775"/>
            </a:xfrm>
            <a:prstGeom prst="rect">
              <a:avLst/>
            </a:prstGeom>
            <a:noFill/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Female</a:t>
              </a:r>
            </a:p>
          </p:txBody>
        </p:sp>
        <p:sp>
          <p:nvSpPr>
            <p:cNvPr id="40" name="TextBox 25"/>
            <p:cNvSpPr txBox="1"/>
            <p:nvPr/>
          </p:nvSpPr>
          <p:spPr>
            <a:xfrm>
              <a:off x="10219024" y="2809874"/>
              <a:ext cx="670669" cy="355601"/>
            </a:xfrm>
            <a:prstGeom prst="rect">
              <a:avLst/>
            </a:prstGeom>
            <a:noFill/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Male</a:t>
              </a:r>
            </a:p>
          </p:txBody>
        </p:sp>
        <p:sp>
          <p:nvSpPr>
            <p:cNvPr id="41" name="TextBox 19"/>
            <p:cNvSpPr txBox="1"/>
            <p:nvPr/>
          </p:nvSpPr>
          <p:spPr>
            <a:xfrm rot="16200000">
              <a:off x="-1024489" y="2458183"/>
              <a:ext cx="2431868" cy="382891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Mean Construct Score</a:t>
              </a:r>
            </a:p>
          </p:txBody>
        </p:sp>
        <p:sp>
          <p:nvSpPr>
            <p:cNvPr id="42" name="TextBox 20"/>
            <p:cNvSpPr txBox="1"/>
            <p:nvPr/>
          </p:nvSpPr>
          <p:spPr>
            <a:xfrm>
              <a:off x="4522876" y="5638800"/>
              <a:ext cx="798092" cy="361950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Grade</a:t>
              </a:r>
            </a:p>
          </p:txBody>
        </p:sp>
        <p:graphicFrame>
          <p:nvGraphicFramePr>
            <p:cNvPr id="43" name="Chart 4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99692181"/>
                </p:ext>
              </p:extLst>
            </p:nvPr>
          </p:nvGraphicFramePr>
          <p:xfrm>
            <a:off x="396875" y="0"/>
            <a:ext cx="45212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44" name="Chart 4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04126987"/>
                </p:ext>
              </p:extLst>
            </p:nvPr>
          </p:nvGraphicFramePr>
          <p:xfrm>
            <a:off x="4918075" y="0"/>
            <a:ext cx="452755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45" name="Chart 4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5931548"/>
                </p:ext>
              </p:extLst>
            </p:nvPr>
          </p:nvGraphicFramePr>
          <p:xfrm>
            <a:off x="396875" y="2743200"/>
            <a:ext cx="4521200" cy="27749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46" name="Chart 4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704820064"/>
                </p:ext>
              </p:extLst>
            </p:nvPr>
          </p:nvGraphicFramePr>
          <p:xfrm>
            <a:off x="4918075" y="2743200"/>
            <a:ext cx="4527550" cy="27749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400534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1849" y="7716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SEC by Gender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57390" y="806178"/>
            <a:ext cx="8829221" cy="5304690"/>
            <a:chOff x="0" y="0"/>
            <a:chExt cx="11190734" cy="6003925"/>
          </a:xfrm>
        </p:grpSpPr>
        <p:sp>
          <p:nvSpPr>
            <p:cNvPr id="16" name="Rectangle 15"/>
            <p:cNvSpPr/>
            <p:nvPr/>
          </p:nvSpPr>
          <p:spPr>
            <a:xfrm>
              <a:off x="9657392" y="2508251"/>
              <a:ext cx="588507" cy="171450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9657392" y="2889250"/>
              <a:ext cx="588507" cy="171450"/>
            </a:xfrm>
            <a:prstGeom prst="rect">
              <a:avLst/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TextBox 5"/>
            <p:cNvSpPr txBox="1"/>
            <p:nvPr/>
          </p:nvSpPr>
          <p:spPr>
            <a:xfrm>
              <a:off x="10236557" y="2413000"/>
              <a:ext cx="954177" cy="358775"/>
            </a:xfrm>
            <a:prstGeom prst="rect">
              <a:avLst/>
            </a:prstGeom>
            <a:noFill/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Female</a:t>
              </a:r>
              <a:endPara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19" name="TextBox 6"/>
            <p:cNvSpPr txBox="1"/>
            <p:nvPr/>
          </p:nvSpPr>
          <p:spPr>
            <a:xfrm>
              <a:off x="10245899" y="2813049"/>
              <a:ext cx="677756" cy="355601"/>
            </a:xfrm>
            <a:prstGeom prst="rect">
              <a:avLst/>
            </a:prstGeom>
            <a:noFill/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Male</a:t>
              </a:r>
            </a:p>
          </p:txBody>
        </p:sp>
        <p:sp>
          <p:nvSpPr>
            <p:cNvPr id="20" name="TextBox 7"/>
            <p:cNvSpPr txBox="1"/>
            <p:nvPr/>
          </p:nvSpPr>
          <p:spPr>
            <a:xfrm rot="16200000">
              <a:off x="-943860" y="2636135"/>
              <a:ext cx="2208213" cy="320493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Mean Construct Score</a:t>
              </a:r>
            </a:p>
          </p:txBody>
        </p:sp>
        <p:sp>
          <p:nvSpPr>
            <p:cNvPr id="21" name="TextBox 8"/>
            <p:cNvSpPr txBox="1"/>
            <p:nvPr/>
          </p:nvSpPr>
          <p:spPr>
            <a:xfrm>
              <a:off x="4554625" y="5641975"/>
              <a:ext cx="798092" cy="361950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Grade</a:t>
              </a:r>
            </a:p>
          </p:txBody>
        </p:sp>
        <p:graphicFrame>
          <p:nvGraphicFramePr>
            <p:cNvPr id="22" name="Chart 2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96762995"/>
                </p:ext>
              </p:extLst>
            </p:nvPr>
          </p:nvGraphicFramePr>
          <p:xfrm>
            <a:off x="4956622" y="0"/>
            <a:ext cx="45212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23" name="Chart 2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99903976"/>
                </p:ext>
              </p:extLst>
            </p:nvPr>
          </p:nvGraphicFramePr>
          <p:xfrm>
            <a:off x="429072" y="2743200"/>
            <a:ext cx="4527550" cy="27749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24" name="Chart 2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275183216"/>
                </p:ext>
              </p:extLst>
            </p:nvPr>
          </p:nvGraphicFramePr>
          <p:xfrm>
            <a:off x="4956622" y="2743200"/>
            <a:ext cx="4521200" cy="27749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25" name="Chart 2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283501450"/>
                </p:ext>
              </p:extLst>
            </p:nvPr>
          </p:nvGraphicFramePr>
          <p:xfrm>
            <a:off x="429072" y="0"/>
            <a:ext cx="452755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30219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1849" y="7716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Demographics of Survey Takers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202609" y="3840456"/>
            <a:ext cx="76274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entury Gothic"/>
                <a:cs typeface="Century Gothic"/>
              </a:rPr>
              <a:t>Survey Population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latin typeface="Century Gothic"/>
                <a:cs typeface="Century Gothic"/>
              </a:rPr>
              <a:t>4.2% Asian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latin typeface="Century Gothic"/>
                <a:cs typeface="Century Gothic"/>
              </a:rPr>
              <a:t>2.4% Black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latin typeface="Century Gothic"/>
                <a:cs typeface="Century Gothic"/>
              </a:rPr>
              <a:t>44.1% Caucasian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latin typeface="Century Gothic"/>
                <a:cs typeface="Century Gothic"/>
              </a:rPr>
              <a:t>39.5% Hispanic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latin typeface="Century Gothic"/>
                <a:cs typeface="Century Gothic"/>
              </a:rPr>
              <a:t>1.6% American Indian/Alaska Native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latin typeface="Century Gothic"/>
                <a:cs typeface="Century Gothic"/>
              </a:rPr>
              <a:t>7.2% Multi Racial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latin typeface="Century Gothic"/>
                <a:cs typeface="Century Gothic"/>
              </a:rPr>
              <a:t>1.1% Pacific Islander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293285"/>
              </p:ext>
            </p:extLst>
          </p:nvPr>
        </p:nvGraphicFramePr>
        <p:xfrm>
          <a:off x="256874" y="1227130"/>
          <a:ext cx="8729613" cy="2140199"/>
        </p:xfrm>
        <a:graphic>
          <a:graphicData uri="http://schemas.openxmlformats.org/drawingml/2006/table">
            <a:tbl>
              <a:tblPr/>
              <a:tblGrid>
                <a:gridCol w="770622"/>
                <a:gridCol w="1097405"/>
                <a:gridCol w="843421"/>
                <a:gridCol w="1343538"/>
                <a:gridCol w="1148154"/>
                <a:gridCol w="1139042"/>
                <a:gridCol w="1157266"/>
                <a:gridCol w="1230165"/>
              </a:tblGrid>
              <a:tr h="8780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Grade Level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Asian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Black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Caucasian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Hispanic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AI/AK </a:t>
                      </a: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Native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Multi 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Racial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Pacific Islander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07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5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92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56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933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887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31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158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25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2607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6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77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43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842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769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39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196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20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2607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64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41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839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768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27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105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22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26074"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11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82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38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705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552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21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85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16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07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TOTAL</a:t>
                      </a:r>
                    </a:p>
                  </a:txBody>
                  <a:tcPr marL="8590" marR="8590" marT="85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315</a:t>
                      </a:r>
                    </a:p>
                  </a:txBody>
                  <a:tcPr marL="8590" marR="8590" marT="85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178</a:t>
                      </a:r>
                    </a:p>
                  </a:txBody>
                  <a:tcPr marL="8590" marR="8590" marT="85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3,319</a:t>
                      </a:r>
                    </a:p>
                  </a:txBody>
                  <a:tcPr marL="8590" marR="8590" marT="85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2,976</a:t>
                      </a:r>
                    </a:p>
                  </a:txBody>
                  <a:tcPr marL="8590" marR="8590" marT="85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118</a:t>
                      </a:r>
                    </a:p>
                  </a:txBody>
                  <a:tcPr marL="8590" marR="8590" marT="85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544</a:t>
                      </a:r>
                    </a:p>
                  </a:txBody>
                  <a:tcPr marL="8590" marR="8590" marT="85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83</a:t>
                      </a:r>
                    </a:p>
                  </a:txBody>
                  <a:tcPr marL="8590" marR="8590" marT="85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310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1849" y="7716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SEC by IEP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155448" y="802241"/>
            <a:ext cx="8833104" cy="5301515"/>
            <a:chOff x="0" y="0"/>
            <a:chExt cx="11044692" cy="5997575"/>
          </a:xfrm>
        </p:grpSpPr>
        <p:grpSp>
          <p:nvGrpSpPr>
            <p:cNvPr id="27" name="Group 26"/>
            <p:cNvGrpSpPr/>
            <p:nvPr/>
          </p:nvGrpSpPr>
          <p:grpSpPr>
            <a:xfrm>
              <a:off x="9530399" y="2406650"/>
              <a:ext cx="1514293" cy="755650"/>
              <a:chOff x="9530393" y="2406650"/>
              <a:chExt cx="1563484" cy="755650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9530393" y="2501901"/>
                <a:ext cx="600075" cy="171450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9530393" y="2882900"/>
                <a:ext cx="600075" cy="171450"/>
              </a:xfrm>
              <a:prstGeom prst="rect">
                <a:avLst/>
              </a:prstGeom>
              <a:solidFill>
                <a:srgbClr val="ED7D3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6" name="TextBox 4"/>
              <p:cNvSpPr txBox="1"/>
              <p:nvPr/>
            </p:nvSpPr>
            <p:spPr>
              <a:xfrm>
                <a:off x="10120943" y="2406650"/>
                <a:ext cx="972934" cy="358775"/>
              </a:xfrm>
              <a:prstGeom prst="rect">
                <a:avLst/>
              </a:prstGeom>
              <a:noFill/>
              <a:ln w="9525" cmpd="sng">
                <a:noFill/>
              </a:ln>
              <a:effectLst/>
            </p:spPr>
            <p:txBody>
              <a:bodyPr wrap="square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entury Gothic" panose="020B0502020202020204" pitchFamily="34" charset="0"/>
                    <a:ea typeface="+mn-ea"/>
                    <a:cs typeface="+mn-cs"/>
                  </a:rPr>
                  <a:t>non-IEP</a:t>
                </a:r>
              </a:p>
            </p:txBody>
          </p:sp>
          <p:sp>
            <p:nvSpPr>
              <p:cNvPr id="37" name="TextBox 5"/>
              <p:cNvSpPr txBox="1"/>
              <p:nvPr/>
            </p:nvSpPr>
            <p:spPr>
              <a:xfrm>
                <a:off x="10130468" y="2806699"/>
                <a:ext cx="691079" cy="355601"/>
              </a:xfrm>
              <a:prstGeom prst="rect">
                <a:avLst/>
              </a:prstGeom>
              <a:noFill/>
              <a:ln w="9525" cmpd="sng">
                <a:noFill/>
              </a:ln>
              <a:effectLst/>
            </p:spPr>
            <p:txBody>
              <a:bodyPr wrap="square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entury Gothic" panose="020B0502020202020204" pitchFamily="34" charset="0"/>
                    <a:ea typeface="+mn-ea"/>
                    <a:cs typeface="+mn-cs"/>
                  </a:rPr>
                  <a:t>IEP</a:t>
                </a:r>
              </a:p>
            </p:txBody>
          </p:sp>
        </p:grpSp>
        <p:sp>
          <p:nvSpPr>
            <p:cNvPr id="28" name="TextBox 6"/>
            <p:cNvSpPr txBox="1"/>
            <p:nvPr/>
          </p:nvSpPr>
          <p:spPr>
            <a:xfrm rot="16200000">
              <a:off x="-927985" y="2613910"/>
              <a:ext cx="2176463" cy="320493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Mean Construct Score</a:t>
              </a:r>
            </a:p>
          </p:txBody>
        </p:sp>
        <p:sp>
          <p:nvSpPr>
            <p:cNvPr id="29" name="TextBox 7"/>
            <p:cNvSpPr txBox="1"/>
            <p:nvPr/>
          </p:nvSpPr>
          <p:spPr>
            <a:xfrm>
              <a:off x="4478424" y="5635625"/>
              <a:ext cx="1080356" cy="361950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Grade</a:t>
              </a:r>
            </a:p>
          </p:txBody>
        </p:sp>
        <p:graphicFrame>
          <p:nvGraphicFramePr>
            <p:cNvPr id="30" name="Chart 29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994816947"/>
                </p:ext>
              </p:extLst>
            </p:nvPr>
          </p:nvGraphicFramePr>
          <p:xfrm>
            <a:off x="342900" y="0"/>
            <a:ext cx="45212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31" name="Chart 3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758616072"/>
                </p:ext>
              </p:extLst>
            </p:nvPr>
          </p:nvGraphicFramePr>
          <p:xfrm>
            <a:off x="4864100" y="0"/>
            <a:ext cx="452755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32" name="Chart 3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37814105"/>
                </p:ext>
              </p:extLst>
            </p:nvPr>
          </p:nvGraphicFramePr>
          <p:xfrm>
            <a:off x="342900" y="2743200"/>
            <a:ext cx="4521200" cy="27749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33" name="Chart 3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434515652"/>
                </p:ext>
              </p:extLst>
            </p:nvPr>
          </p:nvGraphicFramePr>
          <p:xfrm>
            <a:off x="4864100" y="2743200"/>
            <a:ext cx="4527550" cy="27749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57210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1849" y="7716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SEC by IEP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155448" y="763277"/>
            <a:ext cx="8833104" cy="5303520"/>
            <a:chOff x="0" y="0"/>
            <a:chExt cx="11076434" cy="6067425"/>
          </a:xfrm>
        </p:grpSpPr>
        <p:sp>
          <p:nvSpPr>
            <p:cNvPr id="40" name="Rectangle 39"/>
            <p:cNvSpPr/>
            <p:nvPr/>
          </p:nvSpPr>
          <p:spPr>
            <a:xfrm>
              <a:off x="9555792" y="2571751"/>
              <a:ext cx="582157" cy="171450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9555792" y="2952750"/>
              <a:ext cx="582157" cy="171450"/>
            </a:xfrm>
            <a:prstGeom prst="rect">
              <a:avLst/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TextBox 11"/>
            <p:cNvSpPr txBox="1"/>
            <p:nvPr/>
          </p:nvSpPr>
          <p:spPr>
            <a:xfrm>
              <a:off x="10128607" y="2476500"/>
              <a:ext cx="947827" cy="358775"/>
            </a:xfrm>
            <a:prstGeom prst="rect">
              <a:avLst/>
            </a:prstGeom>
            <a:noFill/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non-IEP</a:t>
              </a:r>
            </a:p>
          </p:txBody>
        </p:sp>
        <p:sp>
          <p:nvSpPr>
            <p:cNvPr id="43" name="TextBox 12"/>
            <p:cNvSpPr txBox="1"/>
            <p:nvPr/>
          </p:nvSpPr>
          <p:spPr>
            <a:xfrm>
              <a:off x="10137949" y="2876549"/>
              <a:ext cx="671406" cy="355601"/>
            </a:xfrm>
            <a:prstGeom prst="rect">
              <a:avLst/>
            </a:prstGeom>
            <a:noFill/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IEP</a:t>
              </a:r>
            </a:p>
          </p:txBody>
        </p:sp>
        <p:sp>
          <p:nvSpPr>
            <p:cNvPr id="44" name="TextBox 13"/>
            <p:cNvSpPr txBox="1"/>
            <p:nvPr/>
          </p:nvSpPr>
          <p:spPr>
            <a:xfrm rot="16200000">
              <a:off x="-927985" y="2683760"/>
              <a:ext cx="2176463" cy="320493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Mean Construct Score</a:t>
              </a:r>
            </a:p>
          </p:txBody>
        </p:sp>
        <p:sp>
          <p:nvSpPr>
            <p:cNvPr id="45" name="TextBox 14"/>
            <p:cNvSpPr txBox="1"/>
            <p:nvPr/>
          </p:nvSpPr>
          <p:spPr>
            <a:xfrm>
              <a:off x="4510175" y="5705475"/>
              <a:ext cx="999989" cy="361950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Grade</a:t>
              </a:r>
            </a:p>
          </p:txBody>
        </p:sp>
        <p:grpSp>
          <p:nvGrpSpPr>
            <p:cNvPr id="46" name="Group 45"/>
            <p:cNvGrpSpPr/>
            <p:nvPr/>
          </p:nvGrpSpPr>
          <p:grpSpPr>
            <a:xfrm>
              <a:off x="333822" y="0"/>
              <a:ext cx="9048750" cy="5518150"/>
              <a:chOff x="333822" y="0"/>
              <a:chExt cx="9144000" cy="5486400"/>
            </a:xfrm>
          </p:grpSpPr>
          <p:graphicFrame>
            <p:nvGraphicFramePr>
              <p:cNvPr id="47" name="Chart 4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949961328"/>
                  </p:ext>
                </p:extLst>
              </p:nvPr>
            </p:nvGraphicFramePr>
            <p:xfrm>
              <a:off x="333822" y="0"/>
              <a:ext cx="4572000" cy="27432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graphicFrame>
            <p:nvGraphicFramePr>
              <p:cNvPr id="48" name="Chart 47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507323819"/>
                  </p:ext>
                </p:extLst>
              </p:nvPr>
            </p:nvGraphicFramePr>
            <p:xfrm>
              <a:off x="4905822" y="0"/>
              <a:ext cx="4572000" cy="27432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aphicFrame>
            <p:nvGraphicFramePr>
              <p:cNvPr id="49" name="Chart 48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031261870"/>
                  </p:ext>
                </p:extLst>
              </p:nvPr>
            </p:nvGraphicFramePr>
            <p:xfrm>
              <a:off x="333822" y="2743200"/>
              <a:ext cx="4572000" cy="27432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graphicFrame>
            <p:nvGraphicFramePr>
              <p:cNvPr id="50" name="Chart 49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869141285"/>
                  </p:ext>
                </p:extLst>
              </p:nvPr>
            </p:nvGraphicFramePr>
            <p:xfrm>
              <a:off x="4905822" y="2743200"/>
              <a:ext cx="4572000" cy="27432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val="404642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12957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SEC by FRL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155448" y="786259"/>
            <a:ext cx="8833104" cy="5303520"/>
            <a:chOff x="0" y="641350"/>
            <a:chExt cx="11459547" cy="5965825"/>
          </a:xfrm>
        </p:grpSpPr>
        <p:graphicFrame>
          <p:nvGraphicFramePr>
            <p:cNvPr id="43" name="Chart 4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27741802"/>
                </p:ext>
              </p:extLst>
            </p:nvPr>
          </p:nvGraphicFramePr>
          <p:xfrm>
            <a:off x="425450" y="641350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44" name="Chart 4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9765275"/>
                </p:ext>
              </p:extLst>
            </p:nvPr>
          </p:nvGraphicFramePr>
          <p:xfrm>
            <a:off x="4997450" y="641350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45" name="Chart 4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543630560"/>
                </p:ext>
              </p:extLst>
            </p:nvPr>
          </p:nvGraphicFramePr>
          <p:xfrm>
            <a:off x="425450" y="3384550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46" name="Chart 4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15397188"/>
                </p:ext>
              </p:extLst>
            </p:nvPr>
          </p:nvGraphicFramePr>
          <p:xfrm>
            <a:off x="4997450" y="3384550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pSp>
          <p:nvGrpSpPr>
            <p:cNvPr id="47" name="Group 46"/>
            <p:cNvGrpSpPr/>
            <p:nvPr/>
          </p:nvGrpSpPr>
          <p:grpSpPr>
            <a:xfrm>
              <a:off x="9758390" y="3048000"/>
              <a:ext cx="1701157" cy="755650"/>
              <a:chOff x="9758385" y="3048000"/>
              <a:chExt cx="1716645" cy="755650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9758385" y="3143251"/>
                <a:ext cx="600075" cy="171450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9758385" y="3524250"/>
                <a:ext cx="600075" cy="171450"/>
              </a:xfrm>
              <a:prstGeom prst="rect">
                <a:avLst/>
              </a:prstGeom>
              <a:solidFill>
                <a:srgbClr val="ED7D3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3" name="TextBox 12"/>
              <p:cNvSpPr txBox="1"/>
              <p:nvPr/>
            </p:nvSpPr>
            <p:spPr>
              <a:xfrm>
                <a:off x="10348933" y="3048000"/>
                <a:ext cx="1126097" cy="358775"/>
              </a:xfrm>
              <a:prstGeom prst="rect">
                <a:avLst/>
              </a:prstGeom>
              <a:noFill/>
              <a:ln w="9525" cmpd="sng">
                <a:noFill/>
              </a:ln>
              <a:effectLst/>
            </p:spPr>
            <p:txBody>
              <a:bodyPr wrap="square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entury Gothic" panose="020B0502020202020204" pitchFamily="34" charset="0"/>
                    <a:ea typeface="+mn-ea"/>
                    <a:cs typeface="+mn-cs"/>
                  </a:rPr>
                  <a:t>non-FRL</a:t>
                </a:r>
              </a:p>
            </p:txBody>
          </p:sp>
          <p:sp>
            <p:nvSpPr>
              <p:cNvPr id="54" name="TextBox 13"/>
              <p:cNvSpPr txBox="1"/>
              <p:nvPr/>
            </p:nvSpPr>
            <p:spPr>
              <a:xfrm>
                <a:off x="10358460" y="3448049"/>
                <a:ext cx="691079" cy="355601"/>
              </a:xfrm>
              <a:prstGeom prst="rect">
                <a:avLst/>
              </a:prstGeom>
              <a:noFill/>
              <a:ln w="9525" cmpd="sng">
                <a:noFill/>
              </a:ln>
              <a:effectLst/>
            </p:spPr>
            <p:txBody>
              <a:bodyPr wrap="square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entury Gothic" panose="020B0502020202020204" pitchFamily="34" charset="0"/>
                    <a:ea typeface="+mn-ea"/>
                    <a:cs typeface="+mn-cs"/>
                  </a:rPr>
                  <a:t>FRL</a:t>
                </a:r>
              </a:p>
            </p:txBody>
          </p:sp>
        </p:grpSp>
        <p:sp>
          <p:nvSpPr>
            <p:cNvPr id="48" name="TextBox 7"/>
            <p:cNvSpPr txBox="1"/>
            <p:nvPr/>
          </p:nvSpPr>
          <p:spPr>
            <a:xfrm rot="16200000">
              <a:off x="-926309" y="3253584"/>
              <a:ext cx="2176463" cy="323845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Mean Construct Score</a:t>
              </a:r>
            </a:p>
          </p:txBody>
        </p:sp>
        <p:sp>
          <p:nvSpPr>
            <p:cNvPr id="49" name="TextBox 8"/>
            <p:cNvSpPr txBox="1"/>
            <p:nvPr/>
          </p:nvSpPr>
          <p:spPr>
            <a:xfrm>
              <a:off x="4602256" y="6245225"/>
              <a:ext cx="1119929" cy="361950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Grade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1096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12957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SEC by FRL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155448" y="769434"/>
            <a:ext cx="8833104" cy="5303520"/>
            <a:chOff x="0" y="0"/>
            <a:chExt cx="11190735" cy="5997383"/>
          </a:xfrm>
        </p:grpSpPr>
        <p:sp>
          <p:nvSpPr>
            <p:cNvPr id="36" name="Rectangle 35"/>
            <p:cNvSpPr/>
            <p:nvPr/>
          </p:nvSpPr>
          <p:spPr>
            <a:xfrm>
              <a:off x="9657393" y="2516988"/>
              <a:ext cx="588507" cy="172265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9657393" y="2899798"/>
              <a:ext cx="588507" cy="172265"/>
            </a:xfrm>
            <a:prstGeom prst="rect">
              <a:avLst/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TextBox 34"/>
            <p:cNvSpPr txBox="1"/>
            <p:nvPr/>
          </p:nvSpPr>
          <p:spPr>
            <a:xfrm>
              <a:off x="10236558" y="2421284"/>
              <a:ext cx="954177" cy="360481"/>
            </a:xfrm>
            <a:prstGeom prst="rect">
              <a:avLst/>
            </a:prstGeom>
            <a:noFill/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non-FRL</a:t>
              </a:r>
            </a:p>
          </p:txBody>
        </p:sp>
        <p:sp>
          <p:nvSpPr>
            <p:cNvPr id="39" name="TextBox 35"/>
            <p:cNvSpPr txBox="1"/>
            <p:nvPr/>
          </p:nvSpPr>
          <p:spPr>
            <a:xfrm>
              <a:off x="10245900" y="2823235"/>
              <a:ext cx="677756" cy="357292"/>
            </a:xfrm>
            <a:prstGeom prst="rect">
              <a:avLst/>
            </a:prstGeom>
            <a:noFill/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FRL</a:t>
              </a:r>
            </a:p>
          </p:txBody>
        </p:sp>
        <p:sp>
          <p:nvSpPr>
            <p:cNvPr id="40" name="TextBox 36"/>
            <p:cNvSpPr txBox="1"/>
            <p:nvPr/>
          </p:nvSpPr>
          <p:spPr>
            <a:xfrm rot="16200000">
              <a:off x="-933159" y="2630291"/>
              <a:ext cx="2186812" cy="320493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Mean Construct </a:t>
              </a:r>
              <a:r>
                <a:rPr kumimoji="0" lang="en-US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Score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41" name="TextBox 37"/>
            <p:cNvSpPr txBox="1"/>
            <p:nvPr/>
          </p:nvSpPr>
          <p:spPr>
            <a:xfrm>
              <a:off x="4554627" y="5633712"/>
              <a:ext cx="1137333" cy="363671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Grade</a:t>
              </a:r>
            </a:p>
          </p:txBody>
        </p:sp>
        <p:graphicFrame>
          <p:nvGraphicFramePr>
            <p:cNvPr id="42" name="Chart 4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361786086"/>
                </p:ext>
              </p:extLst>
            </p:nvPr>
          </p:nvGraphicFramePr>
          <p:xfrm>
            <a:off x="424189" y="0"/>
            <a:ext cx="4524683" cy="275624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43" name="Chart 4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865014195"/>
                </p:ext>
              </p:extLst>
            </p:nvPr>
          </p:nvGraphicFramePr>
          <p:xfrm>
            <a:off x="4948872" y="0"/>
            <a:ext cx="4524683" cy="275624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44" name="Chart 4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571780841"/>
                </p:ext>
              </p:extLst>
            </p:nvPr>
          </p:nvGraphicFramePr>
          <p:xfrm>
            <a:off x="424189" y="2756244"/>
            <a:ext cx="4524683" cy="275624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45" name="Chart 4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828670587"/>
                </p:ext>
              </p:extLst>
            </p:nvPr>
          </p:nvGraphicFramePr>
          <p:xfrm>
            <a:off x="4948872" y="2756244"/>
            <a:ext cx="4524683" cy="275624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25573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12957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SEC by EL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155448" y="814039"/>
            <a:ext cx="8833104" cy="5303520"/>
            <a:chOff x="0" y="0"/>
            <a:chExt cx="11044692" cy="5997575"/>
          </a:xfrm>
        </p:grpSpPr>
        <p:grpSp>
          <p:nvGrpSpPr>
            <p:cNvPr id="27" name="Group 26"/>
            <p:cNvGrpSpPr/>
            <p:nvPr/>
          </p:nvGrpSpPr>
          <p:grpSpPr>
            <a:xfrm>
              <a:off x="9530399" y="2406650"/>
              <a:ext cx="1514293" cy="755650"/>
              <a:chOff x="9530393" y="2406650"/>
              <a:chExt cx="1563484" cy="755650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9530393" y="2501901"/>
                <a:ext cx="600075" cy="171450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9530393" y="2882900"/>
                <a:ext cx="600075" cy="171450"/>
              </a:xfrm>
              <a:prstGeom prst="rect">
                <a:avLst/>
              </a:prstGeom>
              <a:solidFill>
                <a:srgbClr val="ED7D3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6" name="TextBox 4"/>
              <p:cNvSpPr txBox="1"/>
              <p:nvPr/>
            </p:nvSpPr>
            <p:spPr>
              <a:xfrm>
                <a:off x="10120943" y="2406650"/>
                <a:ext cx="972934" cy="358775"/>
              </a:xfrm>
              <a:prstGeom prst="rect">
                <a:avLst/>
              </a:prstGeom>
              <a:noFill/>
              <a:ln w="9525" cmpd="sng">
                <a:noFill/>
              </a:ln>
              <a:effectLst/>
            </p:spPr>
            <p:txBody>
              <a:bodyPr wrap="square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entury Gothic" panose="020B0502020202020204" pitchFamily="34" charset="0"/>
                    <a:ea typeface="+mn-ea"/>
                    <a:cs typeface="+mn-cs"/>
                  </a:rPr>
                  <a:t>non-EL</a:t>
                </a:r>
              </a:p>
            </p:txBody>
          </p:sp>
          <p:sp>
            <p:nvSpPr>
              <p:cNvPr id="37" name="TextBox 5"/>
              <p:cNvSpPr txBox="1"/>
              <p:nvPr/>
            </p:nvSpPr>
            <p:spPr>
              <a:xfrm>
                <a:off x="10130468" y="2806699"/>
                <a:ext cx="691079" cy="355601"/>
              </a:xfrm>
              <a:prstGeom prst="rect">
                <a:avLst/>
              </a:prstGeom>
              <a:noFill/>
              <a:ln w="9525" cmpd="sng">
                <a:noFill/>
              </a:ln>
              <a:effectLst/>
            </p:spPr>
            <p:txBody>
              <a:bodyPr wrap="square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entury Gothic" panose="020B0502020202020204" pitchFamily="34" charset="0"/>
                    <a:ea typeface="+mn-ea"/>
                    <a:cs typeface="+mn-cs"/>
                  </a:rPr>
                  <a:t>EL</a:t>
                </a:r>
              </a:p>
            </p:txBody>
          </p:sp>
        </p:grpSp>
        <p:sp>
          <p:nvSpPr>
            <p:cNvPr id="28" name="TextBox 6"/>
            <p:cNvSpPr txBox="1"/>
            <p:nvPr/>
          </p:nvSpPr>
          <p:spPr>
            <a:xfrm rot="16200000">
              <a:off x="-927985" y="2613910"/>
              <a:ext cx="2176463" cy="320493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Mean Construct Score</a:t>
              </a:r>
            </a:p>
          </p:txBody>
        </p:sp>
        <p:sp>
          <p:nvSpPr>
            <p:cNvPr id="29" name="TextBox 7"/>
            <p:cNvSpPr txBox="1"/>
            <p:nvPr/>
          </p:nvSpPr>
          <p:spPr>
            <a:xfrm>
              <a:off x="4478424" y="5635625"/>
              <a:ext cx="1045529" cy="361950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Grade</a:t>
              </a:r>
            </a:p>
          </p:txBody>
        </p:sp>
        <p:graphicFrame>
          <p:nvGraphicFramePr>
            <p:cNvPr id="30" name="Chart 29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881354481"/>
                </p:ext>
              </p:extLst>
            </p:nvPr>
          </p:nvGraphicFramePr>
          <p:xfrm>
            <a:off x="342900" y="0"/>
            <a:ext cx="45212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31" name="Chart 3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15788775"/>
                </p:ext>
              </p:extLst>
            </p:nvPr>
          </p:nvGraphicFramePr>
          <p:xfrm>
            <a:off x="4864100" y="0"/>
            <a:ext cx="452755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32" name="Chart 3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011666362"/>
                </p:ext>
              </p:extLst>
            </p:nvPr>
          </p:nvGraphicFramePr>
          <p:xfrm>
            <a:off x="342900" y="2743200"/>
            <a:ext cx="4521200" cy="27749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33" name="Chart 3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840650411"/>
                </p:ext>
              </p:extLst>
            </p:nvPr>
          </p:nvGraphicFramePr>
          <p:xfrm>
            <a:off x="4864100" y="2743200"/>
            <a:ext cx="4527550" cy="27749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sp>
        <p:nvSpPr>
          <p:cNvPr id="15" name="TextBox 4"/>
          <p:cNvSpPr txBox="1"/>
          <p:nvPr/>
        </p:nvSpPr>
        <p:spPr>
          <a:xfrm>
            <a:off x="5175389" y="5693615"/>
            <a:ext cx="3602217" cy="280197"/>
          </a:xfrm>
          <a:prstGeom prst="rect">
            <a:avLst/>
          </a:prstGeom>
          <a:noFill/>
          <a:ln w="9525" cmpd="sng">
            <a:noFill/>
          </a:ln>
          <a:effectLst/>
        </p:spPr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Note: small n-size for El students in Grade 11!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20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12957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SEC by EL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TextBox 4"/>
          <p:cNvSpPr txBox="1"/>
          <p:nvPr/>
        </p:nvSpPr>
        <p:spPr>
          <a:xfrm>
            <a:off x="5175389" y="5693615"/>
            <a:ext cx="3602217" cy="280197"/>
          </a:xfrm>
          <a:prstGeom prst="rect">
            <a:avLst/>
          </a:prstGeom>
          <a:noFill/>
          <a:ln w="9525" cmpd="sng">
            <a:noFill/>
          </a:ln>
          <a:effectLst/>
        </p:spPr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Note: small n-size for El students in Grade 11!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310896" y="670292"/>
            <a:ext cx="8833104" cy="5303520"/>
            <a:chOff x="0" y="0"/>
            <a:chExt cx="11076434" cy="6067425"/>
          </a:xfrm>
        </p:grpSpPr>
        <p:sp>
          <p:nvSpPr>
            <p:cNvPr id="40" name="Rectangle 39"/>
            <p:cNvSpPr/>
            <p:nvPr/>
          </p:nvSpPr>
          <p:spPr>
            <a:xfrm>
              <a:off x="9555792" y="2571751"/>
              <a:ext cx="582157" cy="171450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9555792" y="2952750"/>
              <a:ext cx="582157" cy="171450"/>
            </a:xfrm>
            <a:prstGeom prst="rect">
              <a:avLst/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TextBox 11"/>
            <p:cNvSpPr txBox="1"/>
            <p:nvPr/>
          </p:nvSpPr>
          <p:spPr>
            <a:xfrm>
              <a:off x="10128607" y="2476500"/>
              <a:ext cx="947827" cy="358775"/>
            </a:xfrm>
            <a:prstGeom prst="rect">
              <a:avLst/>
            </a:prstGeom>
            <a:noFill/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non-EL</a:t>
              </a:r>
            </a:p>
          </p:txBody>
        </p:sp>
        <p:sp>
          <p:nvSpPr>
            <p:cNvPr id="43" name="TextBox 12"/>
            <p:cNvSpPr txBox="1"/>
            <p:nvPr/>
          </p:nvSpPr>
          <p:spPr>
            <a:xfrm>
              <a:off x="10137949" y="2876549"/>
              <a:ext cx="671406" cy="355601"/>
            </a:xfrm>
            <a:prstGeom prst="rect">
              <a:avLst/>
            </a:prstGeom>
            <a:noFill/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EL</a:t>
              </a:r>
            </a:p>
          </p:txBody>
        </p:sp>
        <p:sp>
          <p:nvSpPr>
            <p:cNvPr id="44" name="TextBox 13"/>
            <p:cNvSpPr txBox="1"/>
            <p:nvPr/>
          </p:nvSpPr>
          <p:spPr>
            <a:xfrm rot="16200000">
              <a:off x="-927985" y="2683760"/>
              <a:ext cx="2176463" cy="320493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Mean Construct Score</a:t>
              </a:r>
            </a:p>
          </p:txBody>
        </p:sp>
        <p:sp>
          <p:nvSpPr>
            <p:cNvPr id="45" name="TextBox 14"/>
            <p:cNvSpPr txBox="1"/>
            <p:nvPr/>
          </p:nvSpPr>
          <p:spPr>
            <a:xfrm>
              <a:off x="4510175" y="5705474"/>
              <a:ext cx="1070831" cy="361951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Grade</a:t>
              </a:r>
            </a:p>
          </p:txBody>
        </p:sp>
        <p:graphicFrame>
          <p:nvGraphicFramePr>
            <p:cNvPr id="46" name="Chart 4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62479926"/>
                </p:ext>
              </p:extLst>
            </p:nvPr>
          </p:nvGraphicFramePr>
          <p:xfrm>
            <a:off x="333822" y="0"/>
            <a:ext cx="452755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47" name="Chart 4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018741263"/>
                </p:ext>
              </p:extLst>
            </p:nvPr>
          </p:nvGraphicFramePr>
          <p:xfrm>
            <a:off x="4861372" y="0"/>
            <a:ext cx="45212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48" name="Chart 4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111058456"/>
                </p:ext>
              </p:extLst>
            </p:nvPr>
          </p:nvGraphicFramePr>
          <p:xfrm>
            <a:off x="333822" y="2743200"/>
            <a:ext cx="4527550" cy="27749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49" name="Chart 4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676145714"/>
                </p:ext>
              </p:extLst>
            </p:nvPr>
          </p:nvGraphicFramePr>
          <p:xfrm>
            <a:off x="4861372" y="2743200"/>
            <a:ext cx="4521200" cy="27749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62405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12957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SEC by GATE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155448" y="802887"/>
            <a:ext cx="8833104" cy="5303520"/>
            <a:chOff x="0" y="0"/>
            <a:chExt cx="11044692" cy="5997575"/>
          </a:xfrm>
        </p:grpSpPr>
        <p:grpSp>
          <p:nvGrpSpPr>
            <p:cNvPr id="28" name="Group 27"/>
            <p:cNvGrpSpPr/>
            <p:nvPr/>
          </p:nvGrpSpPr>
          <p:grpSpPr>
            <a:xfrm>
              <a:off x="9530399" y="2406650"/>
              <a:ext cx="1514293" cy="755650"/>
              <a:chOff x="9530393" y="2406650"/>
              <a:chExt cx="1563484" cy="755650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9530393" y="2501901"/>
                <a:ext cx="600075" cy="171450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9530393" y="2882900"/>
                <a:ext cx="600075" cy="171450"/>
              </a:xfrm>
              <a:prstGeom prst="rect">
                <a:avLst/>
              </a:prstGeom>
              <a:solidFill>
                <a:srgbClr val="ED7D3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7" name="TextBox 4"/>
              <p:cNvSpPr txBox="1"/>
              <p:nvPr/>
            </p:nvSpPr>
            <p:spPr>
              <a:xfrm>
                <a:off x="10120943" y="2406650"/>
                <a:ext cx="972934" cy="358775"/>
              </a:xfrm>
              <a:prstGeom prst="rect">
                <a:avLst/>
              </a:prstGeom>
              <a:noFill/>
              <a:ln w="9525" cmpd="sng">
                <a:noFill/>
              </a:ln>
              <a:effectLst/>
            </p:spPr>
            <p:txBody>
              <a:bodyPr wrap="square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entury Gothic" panose="020B0502020202020204" pitchFamily="34" charset="0"/>
                    <a:ea typeface="+mn-ea"/>
                    <a:cs typeface="+mn-cs"/>
                  </a:rPr>
                  <a:t>non-GT</a:t>
                </a:r>
              </a:p>
            </p:txBody>
          </p:sp>
          <p:sp>
            <p:nvSpPr>
              <p:cNvPr id="38" name="TextBox 5"/>
              <p:cNvSpPr txBox="1"/>
              <p:nvPr/>
            </p:nvSpPr>
            <p:spPr>
              <a:xfrm>
                <a:off x="10130468" y="2806699"/>
                <a:ext cx="691079" cy="355601"/>
              </a:xfrm>
              <a:prstGeom prst="rect">
                <a:avLst/>
              </a:prstGeom>
              <a:noFill/>
              <a:ln w="9525" cmpd="sng">
                <a:noFill/>
              </a:ln>
              <a:effectLst/>
            </p:spPr>
            <p:txBody>
              <a:bodyPr wrap="square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entury Gothic" panose="020B0502020202020204" pitchFamily="34" charset="0"/>
                    <a:ea typeface="+mn-ea"/>
                    <a:cs typeface="+mn-cs"/>
                  </a:rPr>
                  <a:t>GT</a:t>
                </a:r>
              </a:p>
            </p:txBody>
          </p:sp>
        </p:grpSp>
        <p:sp>
          <p:nvSpPr>
            <p:cNvPr id="29" name="TextBox 6"/>
            <p:cNvSpPr txBox="1"/>
            <p:nvPr/>
          </p:nvSpPr>
          <p:spPr>
            <a:xfrm rot="16200000">
              <a:off x="-927985" y="2613910"/>
              <a:ext cx="2176463" cy="320493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Mean Construct Score</a:t>
              </a:r>
            </a:p>
          </p:txBody>
        </p:sp>
        <p:sp>
          <p:nvSpPr>
            <p:cNvPr id="30" name="TextBox 7"/>
            <p:cNvSpPr txBox="1"/>
            <p:nvPr/>
          </p:nvSpPr>
          <p:spPr>
            <a:xfrm>
              <a:off x="4478426" y="5635625"/>
              <a:ext cx="791742" cy="361950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Grade</a:t>
              </a:r>
            </a:p>
          </p:txBody>
        </p:sp>
        <p:graphicFrame>
          <p:nvGraphicFramePr>
            <p:cNvPr id="31" name="Chart 3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88573193"/>
                </p:ext>
              </p:extLst>
            </p:nvPr>
          </p:nvGraphicFramePr>
          <p:xfrm>
            <a:off x="342900" y="0"/>
            <a:ext cx="45212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32" name="Chart 3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079074090"/>
                </p:ext>
              </p:extLst>
            </p:nvPr>
          </p:nvGraphicFramePr>
          <p:xfrm>
            <a:off x="4864100" y="0"/>
            <a:ext cx="452755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33" name="Chart 3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520382862"/>
                </p:ext>
              </p:extLst>
            </p:nvPr>
          </p:nvGraphicFramePr>
          <p:xfrm>
            <a:off x="342900" y="2743200"/>
            <a:ext cx="4521200" cy="27749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34" name="Chart 3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42582986"/>
                </p:ext>
              </p:extLst>
            </p:nvPr>
          </p:nvGraphicFramePr>
          <p:xfrm>
            <a:off x="4864100" y="2743200"/>
            <a:ext cx="4527550" cy="27749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82272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12957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SEC by GATE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155448" y="814038"/>
            <a:ext cx="8833104" cy="5303520"/>
            <a:chOff x="1" y="0"/>
            <a:chExt cx="11076433" cy="6067425"/>
          </a:xfrm>
        </p:grpSpPr>
        <p:sp>
          <p:nvSpPr>
            <p:cNvPr id="40" name="Rectangle 39"/>
            <p:cNvSpPr/>
            <p:nvPr/>
          </p:nvSpPr>
          <p:spPr>
            <a:xfrm>
              <a:off x="9555792" y="2571751"/>
              <a:ext cx="582157" cy="171450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9555792" y="2952750"/>
              <a:ext cx="582157" cy="171450"/>
            </a:xfrm>
            <a:prstGeom prst="rect">
              <a:avLst/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TextBox 11"/>
            <p:cNvSpPr txBox="1"/>
            <p:nvPr/>
          </p:nvSpPr>
          <p:spPr>
            <a:xfrm>
              <a:off x="10128607" y="2476500"/>
              <a:ext cx="947827" cy="358775"/>
            </a:xfrm>
            <a:prstGeom prst="rect">
              <a:avLst/>
            </a:prstGeom>
            <a:noFill/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non-GT</a:t>
              </a:r>
            </a:p>
          </p:txBody>
        </p:sp>
        <p:sp>
          <p:nvSpPr>
            <p:cNvPr id="43" name="TextBox 12"/>
            <p:cNvSpPr txBox="1"/>
            <p:nvPr/>
          </p:nvSpPr>
          <p:spPr>
            <a:xfrm>
              <a:off x="10137949" y="2876549"/>
              <a:ext cx="671406" cy="355601"/>
            </a:xfrm>
            <a:prstGeom prst="rect">
              <a:avLst/>
            </a:prstGeom>
            <a:noFill/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GT</a:t>
              </a:r>
            </a:p>
          </p:txBody>
        </p:sp>
        <p:sp>
          <p:nvSpPr>
            <p:cNvPr id="44" name="TextBox 13"/>
            <p:cNvSpPr txBox="1"/>
            <p:nvPr/>
          </p:nvSpPr>
          <p:spPr>
            <a:xfrm rot="16200000">
              <a:off x="-1119450" y="2478967"/>
              <a:ext cx="2572721" cy="333820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Mean Construct Score</a:t>
              </a:r>
            </a:p>
          </p:txBody>
        </p:sp>
        <p:sp>
          <p:nvSpPr>
            <p:cNvPr id="45" name="TextBox 14"/>
            <p:cNvSpPr txBox="1"/>
            <p:nvPr/>
          </p:nvSpPr>
          <p:spPr>
            <a:xfrm>
              <a:off x="4510175" y="5705474"/>
              <a:ext cx="1036244" cy="361951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  <a:effectLst/>
          </p:spPr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Grade</a:t>
              </a:r>
            </a:p>
          </p:txBody>
        </p:sp>
        <p:graphicFrame>
          <p:nvGraphicFramePr>
            <p:cNvPr id="46" name="Chart 4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534825033"/>
                </p:ext>
              </p:extLst>
            </p:nvPr>
          </p:nvGraphicFramePr>
          <p:xfrm>
            <a:off x="333822" y="0"/>
            <a:ext cx="452755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47" name="Chart 4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242400078"/>
                </p:ext>
              </p:extLst>
            </p:nvPr>
          </p:nvGraphicFramePr>
          <p:xfrm>
            <a:off x="4861372" y="0"/>
            <a:ext cx="45212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48" name="Chart 4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35274058"/>
                </p:ext>
              </p:extLst>
            </p:nvPr>
          </p:nvGraphicFramePr>
          <p:xfrm>
            <a:off x="333822" y="2743200"/>
            <a:ext cx="4527550" cy="27749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49" name="Chart 4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890074165"/>
                </p:ext>
              </p:extLst>
            </p:nvPr>
          </p:nvGraphicFramePr>
          <p:xfrm>
            <a:off x="4861372" y="2743200"/>
            <a:ext cx="4521200" cy="27749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24923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815975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Climate Survey</a:t>
            </a:r>
            <a:endParaRPr lang="en-US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33500" y="2495550"/>
            <a:ext cx="6400800" cy="1752600"/>
          </a:xfrm>
        </p:spPr>
        <p:txBody>
          <a:bodyPr/>
          <a:lstStyle/>
          <a:p>
            <a:r>
              <a:rPr lang="en-US" dirty="0" smtClean="0"/>
              <a:t>Student Perceptions of School and Self and Their</a:t>
            </a:r>
          </a:p>
          <a:p>
            <a:r>
              <a:rPr lang="en-US" dirty="0" smtClean="0"/>
              <a:t>Relation to Dropout Risk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55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Percentage of “Agree” and “Strongly Agree” Responses on 2016 Student Climate Survey Scales by Students’ Level of Risk for Dropout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/>
          </p:nvPr>
        </p:nvGraphicFramePr>
        <p:xfrm>
          <a:off x="0" y="1561641"/>
          <a:ext cx="924877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289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608" y="2221028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Perceptions of School Climate</a:t>
            </a:r>
            <a:endParaRPr lang="en-US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59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(SEL Scale Only) Percentage of Students Who Report Each 2016 Social and Emotional Competency Scales Is “Easy” or “Very Easy” for Them by Students’ Level of Risk for Dropout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/>
          </p:nvPr>
        </p:nvGraphicFramePr>
        <p:xfrm>
          <a:off x="121186" y="1417638"/>
          <a:ext cx="8901628" cy="4439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63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Selected Perceptions </a:t>
            </a:r>
            <a:r>
              <a:rPr lang="en-US" sz="2400" dirty="0">
                <a:solidFill>
                  <a:srgbClr val="C00000"/>
                </a:solidFill>
                <a:latin typeface="Century Gothic" panose="020B0502020202020204" pitchFamily="34" charset="0"/>
              </a:rPr>
              <a:t>of School </a:t>
            </a:r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Climate Measures Overview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Student Engagement (5 Qs)</a:t>
            </a:r>
          </a:p>
          <a:p>
            <a:pPr lvl="1"/>
            <a:r>
              <a:rPr lang="en-US" sz="1800" dirty="0" smtClean="0"/>
              <a:t>“Time seems to pass very quickly in my classes.“</a:t>
            </a:r>
          </a:p>
          <a:p>
            <a:pPr lvl="1"/>
            <a:r>
              <a:rPr lang="en-US" sz="1800" dirty="0" smtClean="0"/>
              <a:t>“I look forward to coming to school every day.”</a:t>
            </a:r>
          </a:p>
          <a:p>
            <a:r>
              <a:rPr lang="en-US" sz="2000" dirty="0" smtClean="0"/>
              <a:t>Student Respect (7 </a:t>
            </a:r>
            <a:r>
              <a:rPr lang="en-US" sz="2000" dirty="0"/>
              <a:t>Qs)</a:t>
            </a:r>
          </a:p>
          <a:p>
            <a:pPr lvl="1"/>
            <a:r>
              <a:rPr lang="en-US" sz="1800" dirty="0" smtClean="0"/>
              <a:t>“Students at my school care about each other.“</a:t>
            </a:r>
          </a:p>
          <a:p>
            <a:pPr lvl="1"/>
            <a:r>
              <a:rPr lang="en-US" sz="1800" dirty="0" smtClean="0"/>
              <a:t>“Students of different cultural backgrounds, races, or ethnicities get along well at this school.”</a:t>
            </a:r>
            <a:endParaRPr lang="en-US" sz="1800" dirty="0"/>
          </a:p>
          <a:p>
            <a:r>
              <a:rPr lang="en-US" sz="2000" dirty="0" smtClean="0"/>
              <a:t>Teacher Support (7 </a:t>
            </a:r>
            <a:r>
              <a:rPr lang="en-US" sz="2000" dirty="0"/>
              <a:t>Qs)</a:t>
            </a:r>
          </a:p>
          <a:p>
            <a:pPr lvl="1"/>
            <a:r>
              <a:rPr lang="en-US" sz="1800" dirty="0" smtClean="0"/>
              <a:t>“I feel comfortable asking my teachers for help when I’m struggling in class.“</a:t>
            </a:r>
          </a:p>
          <a:p>
            <a:pPr lvl="1"/>
            <a:r>
              <a:rPr lang="en-US" sz="1800" dirty="0" smtClean="0"/>
              <a:t>“My teachers think I can get high grades in their classes if I try hard enough.”</a:t>
            </a:r>
            <a:endParaRPr lang="en-US" sz="1800" dirty="0"/>
          </a:p>
          <a:p>
            <a:r>
              <a:rPr lang="en-US" sz="2000" dirty="0" smtClean="0"/>
              <a:t>Utility of Education (3 </a:t>
            </a:r>
            <a:r>
              <a:rPr lang="en-US" sz="2000" dirty="0"/>
              <a:t>Qs)</a:t>
            </a:r>
          </a:p>
          <a:p>
            <a:pPr lvl="1"/>
            <a:r>
              <a:rPr lang="en-US" sz="1800" dirty="0" smtClean="0"/>
              <a:t>“I will use what I learn in my classes in my future job."</a:t>
            </a:r>
            <a:endParaRPr lang="en-US" sz="1800" dirty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7188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608" y="2221028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Perceptions of Climate by Grade Only</a:t>
            </a:r>
            <a:endParaRPr lang="en-US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31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101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Perceptions of School Climate by Grade Level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59258" y="1143000"/>
            <a:ext cx="8833104" cy="4718304"/>
            <a:chOff x="0" y="0"/>
            <a:chExt cx="9391650" cy="5997575"/>
          </a:xfrm>
        </p:grpSpPr>
        <p:sp>
          <p:nvSpPr>
            <p:cNvPr id="8" name="TextBox 23"/>
            <p:cNvSpPr txBox="1"/>
            <p:nvPr/>
          </p:nvSpPr>
          <p:spPr>
            <a:xfrm rot="16200000">
              <a:off x="-927985" y="2613910"/>
              <a:ext cx="2176463" cy="320493"/>
            </a:xfrm>
            <a:prstGeom prst="rect">
              <a:avLst/>
            </a:prstGeom>
            <a:solidFill>
              <a:schemeClr val="lt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b="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Mean</a:t>
              </a:r>
              <a:r>
                <a:rPr lang="en-US" sz="1100" b="0" baseline="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 Construct Score</a:t>
              </a:r>
              <a:endParaRPr lang="en-US" sz="1100" b="0">
                <a:solidFill>
                  <a:sysClr val="windowText" lastClr="000000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9" name="TextBox 24"/>
            <p:cNvSpPr txBox="1"/>
            <p:nvPr/>
          </p:nvSpPr>
          <p:spPr>
            <a:xfrm>
              <a:off x="4478426" y="5635625"/>
              <a:ext cx="791742" cy="361950"/>
            </a:xfrm>
            <a:prstGeom prst="rect">
              <a:avLst/>
            </a:prstGeom>
            <a:solidFill>
              <a:schemeClr val="lt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b="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Grade</a:t>
              </a:r>
            </a:p>
          </p:txBody>
        </p:sp>
        <p:graphicFrame>
          <p:nvGraphicFramePr>
            <p:cNvPr id="10" name="Chart 9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547980854"/>
                </p:ext>
              </p:extLst>
            </p:nvPr>
          </p:nvGraphicFramePr>
          <p:xfrm>
            <a:off x="342900" y="0"/>
            <a:ext cx="45212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11" name="Chart 1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218214913"/>
                </p:ext>
              </p:extLst>
            </p:nvPr>
          </p:nvGraphicFramePr>
          <p:xfrm>
            <a:off x="4864100" y="0"/>
            <a:ext cx="452755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2" name="Chart 1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182952654"/>
                </p:ext>
              </p:extLst>
            </p:nvPr>
          </p:nvGraphicFramePr>
          <p:xfrm>
            <a:off x="342900" y="2743200"/>
            <a:ext cx="4521200" cy="27749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3" name="Chart 1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96634330"/>
                </p:ext>
              </p:extLst>
            </p:nvPr>
          </p:nvGraphicFramePr>
          <p:xfrm>
            <a:off x="4864100" y="2743200"/>
            <a:ext cx="4527550" cy="27749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99586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608" y="22210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Perceptions of Climate by Grade and Special Population Status</a:t>
            </a:r>
            <a:endParaRPr lang="en-US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67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101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School Climate by Race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2338461"/>
              </p:ext>
            </p:extLst>
          </p:nvPr>
        </p:nvGraphicFramePr>
        <p:xfrm>
          <a:off x="0" y="797492"/>
          <a:ext cx="4095713" cy="4710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4012034"/>
              </p:ext>
            </p:extLst>
          </p:nvPr>
        </p:nvGraphicFramePr>
        <p:xfrm>
          <a:off x="4038630" y="797493"/>
          <a:ext cx="4996553" cy="4710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TextBox 4"/>
          <p:cNvSpPr txBox="1"/>
          <p:nvPr/>
        </p:nvSpPr>
        <p:spPr>
          <a:xfrm>
            <a:off x="5175389" y="5693615"/>
            <a:ext cx="3602217" cy="280197"/>
          </a:xfrm>
          <a:prstGeom prst="rect">
            <a:avLst/>
          </a:prstGeom>
          <a:noFill/>
          <a:ln w="9525" cmpd="sng">
            <a:noFill/>
          </a:ln>
          <a:effectLst/>
        </p:spPr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Note: small n-size for some populations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82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te of Ed Revis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5WCSDtemp" id="{5A01230C-6D1C-4E91-B2E6-042F5350C4F6}" vid="{ACD288C8-C739-4652-A8A2-4F91F19A3188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B5612C698ADA40A18C89794A592878" ma:contentTypeVersion="0" ma:contentTypeDescription="Create a new document." ma:contentTypeScope="" ma:versionID="dafa8d45c27c2defc0382c5a1b5dc8c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7b4a4f76bea50102067bc7ec8c6d4d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D88DDA-1F78-40B2-8CD9-9A96264F7C24}">
  <ds:schemaRefs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7facdb51-5a5c-4130-9ce7-d226f3f19c4a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44E13B4-1587-4D30-8B3F-BCCF569AAE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13ED96-F1D8-44F2-A657-1B9E257B6631}"/>
</file>

<file path=docProps/app.xml><?xml version="1.0" encoding="utf-8"?>
<Properties xmlns="http://schemas.openxmlformats.org/officeDocument/2006/extended-properties" xmlns:vt="http://schemas.openxmlformats.org/officeDocument/2006/docPropsVTypes">
  <Template>2015WCSDtemp</Template>
  <TotalTime>4748</TotalTime>
  <Words>1088</Words>
  <Application>Microsoft Office PowerPoint</Application>
  <PresentationFormat>On-screen Show (4:3)</PresentationFormat>
  <Paragraphs>380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Arial</vt:lpstr>
      <vt:lpstr>Calibri</vt:lpstr>
      <vt:lpstr>Century Gothic</vt:lpstr>
      <vt:lpstr>State of Ed Revised</vt:lpstr>
      <vt:lpstr>2015-16 Student Climate and  Social Emotional Skills Survey</vt:lpstr>
      <vt:lpstr>Demographics of Survey Takers</vt:lpstr>
      <vt:lpstr>Demographics of Survey Takers</vt:lpstr>
      <vt:lpstr>Perceptions of School Climate</vt:lpstr>
      <vt:lpstr>Selected Perceptions of School Climate Measures Overview</vt:lpstr>
      <vt:lpstr>Perceptions of Climate by Grade Only</vt:lpstr>
      <vt:lpstr>Perceptions of School Climate by Grade Level</vt:lpstr>
      <vt:lpstr>Perceptions of Climate by Grade and Special Population Status</vt:lpstr>
      <vt:lpstr>School Climate by Race</vt:lpstr>
      <vt:lpstr>School Climate by Race</vt:lpstr>
      <vt:lpstr>School Climate by Gender</vt:lpstr>
      <vt:lpstr>School Climate by IEP</vt:lpstr>
      <vt:lpstr>School Climate by FRL</vt:lpstr>
      <vt:lpstr>School Climate by EL</vt:lpstr>
      <vt:lpstr>School Climate by GATE</vt:lpstr>
      <vt:lpstr>Student Perceptions of Their Social and Emotional Competencies (SECs)</vt:lpstr>
      <vt:lpstr>Social and Emotional Competency Measures Overview</vt:lpstr>
      <vt:lpstr>SEC by Grade Only</vt:lpstr>
      <vt:lpstr>SEC by Grade</vt:lpstr>
      <vt:lpstr>SEC by Grade: All Populations</vt:lpstr>
      <vt:lpstr>Social and Emotional Competency Measures by Race</vt:lpstr>
      <vt:lpstr>Social and Emotional Competency Measures</vt:lpstr>
      <vt:lpstr>SEC by Grade and Special Population</vt:lpstr>
      <vt:lpstr>SEC by Race</vt:lpstr>
      <vt:lpstr>SEC by Race</vt:lpstr>
      <vt:lpstr>SEC by Race</vt:lpstr>
      <vt:lpstr>SEC by Race</vt:lpstr>
      <vt:lpstr>SEC by Gender</vt:lpstr>
      <vt:lpstr>SEC by Gender</vt:lpstr>
      <vt:lpstr>SEC by IEP</vt:lpstr>
      <vt:lpstr>SEC by IEP</vt:lpstr>
      <vt:lpstr>SEC by FRL</vt:lpstr>
      <vt:lpstr>SEC by FRL</vt:lpstr>
      <vt:lpstr>SEC by EL</vt:lpstr>
      <vt:lpstr>SEC by EL</vt:lpstr>
      <vt:lpstr>SEC by GATE</vt:lpstr>
      <vt:lpstr>SEC by GATE</vt:lpstr>
      <vt:lpstr>Climate Survey</vt:lpstr>
      <vt:lpstr>Percentage of “Agree” and “Strongly Agree” Responses on 2016 Student Climate Survey Scales by Students’ Level of Risk for Dropout</vt:lpstr>
      <vt:lpstr>(SEL Scale Only) Percentage of Students Who Report Each 2016 Social and Emotional Competency Scales Is “Easy” or “Very Easy” for Them by Students’ Level of Risk for Dropout</vt:lpstr>
    </vt:vector>
  </TitlesOfParts>
  <Company>Washoe County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davidson</dc:creator>
  <cp:lastModifiedBy>Davidson, Laura</cp:lastModifiedBy>
  <cp:revision>123</cp:revision>
  <dcterms:created xsi:type="dcterms:W3CDTF">2016-09-13T18:36:50Z</dcterms:created>
  <dcterms:modified xsi:type="dcterms:W3CDTF">2017-01-07T00:59:12Z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0x0101008BB5612C698ADA40A18C89794A592878</vt:lpwstr>
  </property>
</Properties>
</file>